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40" r:id="rId1"/>
  </p:sldMasterIdLst>
  <p:notesMasterIdLst>
    <p:notesMasterId r:id="rId46"/>
  </p:notesMasterIdLst>
  <p:handoutMasterIdLst>
    <p:handoutMasterId r:id="rId47"/>
  </p:handoutMasterIdLst>
  <p:sldIdLst>
    <p:sldId id="272" r:id="rId2"/>
    <p:sldId id="406" r:id="rId3"/>
    <p:sldId id="335" r:id="rId4"/>
    <p:sldId id="466" r:id="rId5"/>
    <p:sldId id="338" r:id="rId6"/>
    <p:sldId id="459" r:id="rId7"/>
    <p:sldId id="407" r:id="rId8"/>
    <p:sldId id="426" r:id="rId9"/>
    <p:sldId id="428" r:id="rId10"/>
    <p:sldId id="439" r:id="rId11"/>
    <p:sldId id="447" r:id="rId12"/>
    <p:sldId id="429" r:id="rId13"/>
    <p:sldId id="440" r:id="rId14"/>
    <p:sldId id="434" r:id="rId15"/>
    <p:sldId id="436" r:id="rId16"/>
    <p:sldId id="446" r:id="rId17"/>
    <p:sldId id="451" r:id="rId18"/>
    <p:sldId id="458" r:id="rId19"/>
    <p:sldId id="456" r:id="rId20"/>
    <p:sldId id="432" r:id="rId21"/>
    <p:sldId id="460" r:id="rId22"/>
    <p:sldId id="449" r:id="rId23"/>
    <p:sldId id="450" r:id="rId24"/>
    <p:sldId id="431" r:id="rId25"/>
    <p:sldId id="442" r:id="rId26"/>
    <p:sldId id="366" r:id="rId27"/>
    <p:sldId id="368" r:id="rId28"/>
    <p:sldId id="370" r:id="rId29"/>
    <p:sldId id="417" r:id="rId30"/>
    <p:sldId id="371" r:id="rId31"/>
    <p:sldId id="373" r:id="rId32"/>
    <p:sldId id="409" r:id="rId33"/>
    <p:sldId id="410" r:id="rId34"/>
    <p:sldId id="377" r:id="rId35"/>
    <p:sldId id="465" r:id="rId36"/>
    <p:sldId id="462" r:id="rId37"/>
    <p:sldId id="463" r:id="rId38"/>
    <p:sldId id="378" r:id="rId39"/>
    <p:sldId id="304" r:id="rId40"/>
    <p:sldId id="312" r:id="rId41"/>
    <p:sldId id="464" r:id="rId42"/>
    <p:sldId id="300" r:id="rId43"/>
    <p:sldId id="470" r:id="rId44"/>
    <p:sldId id="468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7">
          <p15:clr>
            <a:srgbClr val="A4A3A4"/>
          </p15:clr>
        </p15:guide>
        <p15:guide id="2" pos="215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52791" autoAdjust="0"/>
  </p:normalViewPr>
  <p:slideViewPr>
    <p:cSldViewPr snapToGrid="0">
      <p:cViewPr varScale="1">
        <p:scale>
          <a:sx n="40" d="100"/>
          <a:sy n="40" d="100"/>
        </p:scale>
        <p:origin x="2040" y="60"/>
      </p:cViewPr>
      <p:guideLst>
        <p:guide orient="horz" pos="2157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877"/>
        <p:guide pos="215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2022-05-09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F450E784-2449-4FFD-AA69-3F5CFAA75BCB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743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AF3930E-9303-4F76-B445-0DC85752ECE2}" type="datetime1">
              <a:rPr lang="ko-KR" altLang="en-US"/>
              <a:pPr lvl="0">
                <a:defRPr/>
              </a:pPr>
              <a:t>2022-05-09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DE528AA4-2844-4508-8466-1E6DB999F65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98665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157E9A-4B61-448C-97BF-963866D20F24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183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926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697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377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198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358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882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939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386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80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574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60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091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1118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6189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621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3791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9515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5178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2096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157E9A-4B61-448C-97BF-963866D20F24}" type="slidenum">
              <a:rPr lang="en-US" altLang="en-US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6454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77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  <p:sp>
        <p:nvSpPr>
          <p:cNvPr id="5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4174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1718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3711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8172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7611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3503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4356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0112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4415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157E9A-4B61-448C-97BF-963866D20F24}" type="slidenum">
              <a:rPr lang="en-US" altLang="en-US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5700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841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  <p:sp>
        <p:nvSpPr>
          <p:cNvPr id="5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8697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157E9A-4B61-448C-97BF-963866D20F24}" type="slidenum">
              <a:rPr lang="en-US" altLang="en-US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533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  <p:sp>
        <p:nvSpPr>
          <p:cNvPr id="5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841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621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535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280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DE528AA4-2844-4508-8466-1E6DB999F656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11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FA953C7-5B67-462F-A0DD-FFF7EFE4B022}" type="datetime1">
              <a:rPr lang="ko-KR" altLang="en-US"/>
              <a:pPr lvl="0">
                <a:defRPr/>
              </a:pPr>
              <a:t>2022-05-09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Freeform 6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quadBezTo>
                  <a:pt x="370" y="87"/>
                  <a:pt x="370" y="87"/>
                </a:quadBezTo>
                <a:cubicBezTo>
                  <a:pt x="372" y="85"/>
                  <a:pt x="372" y="81"/>
                  <a:pt x="370" y="78"/>
                </a:cubicBezTo>
                <a:quadBezTo>
                  <a:pt x="294" y="3"/>
                  <a:pt x="294" y="3"/>
                </a:quad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quadBezTo>
                  <a:pt x="0" y="0"/>
                  <a:pt x="0" y="0"/>
                </a:quadBezTo>
                <a:quadBezTo>
                  <a:pt x="0" y="166"/>
                  <a:pt x="0" y="166"/>
                </a:quad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lvl="0">
              <a:defRPr/>
            </a:pPr>
            <a:fld id="{BF77BFA2-F987-4530-8B5A-AE8559A53FB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캡션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2A1F8DB0-586F-4AC5-8B14-BFF5131CCA75}" type="datetime1">
              <a:rPr lang="ko-KR" altLang="en-US"/>
              <a:pPr lvl="0">
                <a:defRPr/>
              </a:pPr>
              <a:t>2022-05-09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Freeform 11"/>
          <p:cNvSpPr/>
          <p:nvPr/>
        </p:nvSpPr>
        <p:spPr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lvl="0">
              <a:defRPr/>
            </a:pPr>
            <a:fld id="{BF77BFA2-F987-4530-8B5A-AE8559A53FB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인용문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E367C27-0284-47B6-943E-622E5E065109}" type="datetime1">
              <a:rPr lang="ko-KR" altLang="en-US"/>
              <a:pPr lvl="0">
                <a:defRPr/>
              </a:pPr>
              <a:t>2022-05-09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1" name="Freeform 11"/>
          <p:cNvSpPr/>
          <p:nvPr/>
        </p:nvSpPr>
        <p:spPr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lvl="0">
              <a:defRPr/>
            </a:pPr>
            <a:fld id="{BF77BFA2-F987-4530-8B5A-AE8559A53FB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lvl="0">
              <a:defRPr/>
            </a:pPr>
            <a:r>
              <a:rPr lang="en-US" sz="8000" baseline="0">
                <a:solidFill>
                  <a:schemeClr val="accent1"/>
                </a:solidFill>
                <a:effectLst/>
                <a:latin typeface="Arial"/>
              </a:rPr>
              <a:t>“</a:t>
            </a:r>
            <a:endParaRPr lang="en-US" sz="8000" baseline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lvl="0">
              <a:defRPr/>
            </a:pPr>
            <a:r>
              <a:rPr lang="en-US" sz="8000" baseline="0">
                <a:solidFill>
                  <a:schemeClr val="accent1"/>
                </a:solidFill>
                <a:effectLst/>
                <a:latin typeface="Arial"/>
              </a:rPr>
              <a:t>”</a:t>
            </a:r>
            <a:endParaRPr lang="en-US" sz="8000" baseline="0">
              <a:solidFill>
                <a:schemeClr val="accent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명함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546FE45-BB6C-41F5-82E7-AEF0A66B8720}" type="datetime1">
              <a:rPr lang="ko-KR" altLang="en-US"/>
              <a:pPr lvl="0">
                <a:defRPr/>
              </a:pPr>
              <a:t>2022-05-09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Freeform 11"/>
          <p:cNvSpPr/>
          <p:nvPr/>
        </p:nvSpPr>
        <p:spPr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lvl="0">
              <a:defRPr/>
            </a:pPr>
            <a:fld id="{BF77BFA2-F987-4530-8B5A-AE8559A53FB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인용문 있는 명함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60D0BC91-569E-4BBA-9272-3156AAB5FCAC}" type="datetime1">
              <a:rPr lang="ko-KR" altLang="en-US"/>
              <a:pPr lvl="0">
                <a:defRPr/>
              </a:pPr>
              <a:t>2022-05-09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1" name="Freeform 11"/>
          <p:cNvSpPr/>
          <p:nvPr/>
        </p:nvSpPr>
        <p:spPr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lvl="0">
              <a:defRPr/>
            </a:pPr>
            <a:fld id="{BF77BFA2-F987-4530-8B5A-AE8559A53FB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lvl="0">
              <a:defRPr/>
            </a:pPr>
            <a:r>
              <a:rPr lang="en-US" sz="8000" baseline="0">
                <a:solidFill>
                  <a:schemeClr val="accent1"/>
                </a:solidFill>
                <a:effectLst/>
                <a:latin typeface="Arial"/>
              </a:rPr>
              <a:t>“</a:t>
            </a:r>
            <a:endParaRPr lang="en-US" sz="8000" baseline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lvl="0">
              <a:defRPr/>
            </a:pPr>
            <a:r>
              <a:rPr lang="en-US" sz="8000" baseline="0">
                <a:solidFill>
                  <a:schemeClr val="accent1"/>
                </a:solidFill>
                <a:effectLst/>
                <a:latin typeface="Arial"/>
              </a:rPr>
              <a:t>”</a:t>
            </a:r>
            <a:endParaRPr lang="en-US" sz="8000" baseline="0">
              <a:solidFill>
                <a:schemeClr val="accent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참 또는 거짓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3841D366-EAB7-4EDD-AD0E-56631AE25484}" type="datetime1">
              <a:rPr lang="ko-KR" altLang="en-US"/>
              <a:pPr lvl="0">
                <a:defRPr/>
              </a:pPr>
              <a:t>2022-05-09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Freeform 11"/>
          <p:cNvSpPr/>
          <p:nvPr/>
        </p:nvSpPr>
        <p:spPr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lvl="0">
              <a:defRPr/>
            </a:pPr>
            <a:fld id="{BF77BFA2-F987-4530-8B5A-AE8559A53FB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9AE7267-F86B-4CB7-ADBB-509CBEF4F148}" type="datetime1">
              <a:rPr lang="ko-KR" altLang="en-US"/>
              <a:pPr lvl="0">
                <a:defRPr/>
              </a:pPr>
              <a:t>2022-05-09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Freeform 11"/>
          <p:cNvSpPr/>
          <p:nvPr/>
        </p:nvSpPr>
        <p:spPr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F77BFA2-F987-4530-8B5A-AE8559A53FB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B22054D0-992D-4939-B78A-CF059F481C12}" type="datetime1">
              <a:rPr lang="ko-KR" altLang="en-US"/>
              <a:pPr lvl="0">
                <a:defRPr/>
              </a:pPr>
              <a:t>2022-05-09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Freeform 11"/>
          <p:cNvSpPr/>
          <p:nvPr/>
        </p:nvSpPr>
        <p:spPr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F77BFA2-F987-4530-8B5A-AE8559A53FB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사용자 지정 레이아웃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874BF528-6F3F-42DE-B3C8-6E83BD7F41D0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9E717CA-0797-4C26-9431-1B182C595204}" type="datetime1">
              <a:rPr lang="ko-KR" altLang="en-US"/>
              <a:pPr lvl="0">
                <a:defRPr/>
              </a:pPr>
              <a:t>2022-05-09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Freeform 11"/>
          <p:cNvSpPr/>
          <p:nvPr/>
        </p:nvSpPr>
        <p:spPr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F77BFA2-F987-4530-8B5A-AE8559A53FB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5FEF7E9-9429-44C5-99C3-6CB6024FCC54}" type="datetime1">
              <a:rPr lang="ko-KR" altLang="en-US"/>
              <a:pPr lvl="0">
                <a:defRPr/>
              </a:pPr>
              <a:t>2022-05-09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Freeform 11"/>
          <p:cNvSpPr/>
          <p:nvPr/>
        </p:nvSpPr>
        <p:spPr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lvl="0">
              <a:defRPr/>
            </a:pPr>
            <a:fld id="{BF77BFA2-F987-4530-8B5A-AE8559A53FB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20751F3-E8E3-4ED1-A4D1-4E8F72C94D05}" type="datetime1">
              <a:rPr lang="ko-KR" altLang="en-US"/>
              <a:pPr lvl="0">
                <a:defRPr/>
              </a:pPr>
              <a:t>2022-05-09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0" name="Freeform 11"/>
          <p:cNvSpPr/>
          <p:nvPr/>
        </p:nvSpPr>
        <p:spPr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lvl="0">
              <a:defRPr/>
            </a:pPr>
            <a:fld id="{BF77BFA2-F987-4530-8B5A-AE8559A53FB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AC00A95-23A1-4F58-9E6A-1B425916108F}" type="datetime1">
              <a:rPr lang="ko-KR" altLang="en-US"/>
              <a:pPr lvl="0">
                <a:defRPr/>
              </a:pPr>
              <a:t>2022-05-09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2" name="Freeform 11"/>
          <p:cNvSpPr/>
          <p:nvPr/>
        </p:nvSpPr>
        <p:spPr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lvl="0">
              <a:defRPr/>
            </a:pPr>
            <a:fld id="{BF77BFA2-F987-4530-8B5A-AE8559A53FB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7D540218-EABB-4DB8-ADF5-DA7055DE3C54}" type="datetime1">
              <a:rPr lang="ko-KR" altLang="en-US"/>
              <a:pPr lvl="0">
                <a:defRPr/>
              </a:pPr>
              <a:t>2022-05-09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Freeform 11"/>
          <p:cNvSpPr/>
          <p:nvPr/>
        </p:nvSpPr>
        <p:spPr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F77BFA2-F987-4530-8B5A-AE8559A53FB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021DD41-B1F2-4B3F-8829-39E65E880D62}" type="datetime1">
              <a:rPr lang="ko-KR" altLang="en-US"/>
              <a:pPr lvl="0">
                <a:defRPr/>
              </a:pPr>
              <a:t>2022-05-09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Freeform 11"/>
          <p:cNvSpPr/>
          <p:nvPr/>
        </p:nvSpPr>
        <p:spPr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F77BFA2-F987-4530-8B5A-AE8559A53FB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E30659C-76AC-4BDB-AAB7-E10FF8E1A7B2}" type="datetime1">
              <a:rPr lang="ko-KR" altLang="en-US"/>
              <a:pPr lvl="0">
                <a:defRPr/>
              </a:pPr>
              <a:t>2022-05-09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Freeform 11"/>
          <p:cNvSpPr/>
          <p:nvPr/>
        </p:nvSpPr>
        <p:spPr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F77BFA2-F987-4530-8B5A-AE8559A53FB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B710389-4CBC-4129-9130-10747A2DB4E9}" type="datetime1">
              <a:rPr lang="ko-KR" altLang="en-US"/>
              <a:pPr lvl="0">
                <a:defRPr/>
              </a:pPr>
              <a:t>2022-05-09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Freeform 11"/>
          <p:cNvSpPr/>
          <p:nvPr/>
        </p:nvSpPr>
        <p:spPr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lvl="0">
              <a:defRPr/>
            </a:pPr>
            <a:fld id="{BF77BFA2-F987-4530-8B5A-AE8559A53FB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줄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quadBezTo>
                    <a:pt x="0" y="35"/>
                    <a:pt x="0" y="35"/>
                  </a:quad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5" name="Freeform 12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6" name="Freeform 13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quadBezTo>
                    <a:pt x="132" y="308"/>
                    <a:pt x="132" y="308"/>
                  </a:quad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" name="Freeform 14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quadBezTo>
                    <a:pt x="37" y="79"/>
                    <a:pt x="37" y="79"/>
                  </a:quad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8" name="Freeform 15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9" name="Freeform 16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quadBezTo>
                    <a:pt x="12" y="0"/>
                    <a:pt x="12" y="0"/>
                  </a:quad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0" name="Freeform 17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1" name="Freeform 18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2" name="Freeform 19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quadBezTo>
                    <a:pt x="450" y="0"/>
                    <a:pt x="450" y="0"/>
                  </a:quad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3" name="Freeform 20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quadBezTo>
                    <a:pt x="35" y="73"/>
                    <a:pt x="35" y="73"/>
                  </a:quad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4" name="Freeform 21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5" name="Freeform 22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quadBezTo>
                    <a:pt x="52" y="135"/>
                    <a:pt x="52" y="135"/>
                  </a:quad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quadBezTo>
                    <a:pt x="0" y="0"/>
                    <a:pt x="0" y="0"/>
                  </a:quad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2" name="Freeform 28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3" name="Freeform 29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quadBezTo>
                    <a:pt x="90" y="207"/>
                    <a:pt x="90" y="207"/>
                  </a:quad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4" name="Freeform 30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5" name="Freeform 31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quadBezTo>
                    <a:pt x="35" y="0"/>
                    <a:pt x="35" y="0"/>
                  </a:quad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6" name="Freeform 32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quadBezTo>
                    <a:pt x="28" y="59"/>
                    <a:pt x="28" y="59"/>
                  </a:quad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7" name="Freeform 33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8" name="Freeform 34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quadBezTo>
                    <a:pt x="293" y="0"/>
                    <a:pt x="293" y="0"/>
                  </a:quad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9" name="Freeform 35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quadBezTo>
                    <a:pt x="25" y="53"/>
                    <a:pt x="25" y="53"/>
                  </a:quad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0" name="Freeform 36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1" name="Freeform 37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2" name="Freeform 38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quadBezTo>
                    <a:pt x="44" y="111"/>
                    <a:pt x="44" y="111"/>
                  </a:quad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B84EB6A8-67B3-4E6D-A814-B3EF77BC867A}" type="datetime1">
              <a:rPr lang="ko-KR" altLang="en-US"/>
              <a:pPr lvl="0">
                <a:defRPr/>
              </a:pPr>
              <a:t>2022-05-09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lvl="0">
              <a:defRPr/>
            </a:pPr>
            <a:fld id="{BF77BFA2-F987-4530-8B5A-AE8559A53FB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transition/>
  <p:hf sldNum="0" hdr="0" dt="0"/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뒤쪽의 아름답고 부드럽고 푹신한 메시 천"/>
          <p:cNvPicPr>
            <a:picLocks noChangeAspect="1"/>
          </p:cNvPicPr>
          <p:nvPr/>
        </p:nvPicPr>
        <p:blipFill rotWithShape="1">
          <a:blip r:embed="rId3">
            <a:alphaModFix amt="55000"/>
          </a:blip>
          <a:srcRect t="23810"/>
          <a:stretch>
            <a:fillRect/>
          </a:stretch>
        </p:blipFill>
        <p:spPr>
          <a:xfrm>
            <a:off x="1211430" y="1130281"/>
            <a:ext cx="9143984" cy="5404992"/>
          </a:xfrm>
          <a:custGeom>
            <a:avLst/>
            <a:gdLst/>
            <a:ahLst/>
            <a:cxnLst/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18765" y="124271"/>
            <a:ext cx="9106290" cy="1505181"/>
          </a:xfrm>
          <a:solidFill>
            <a:srgbClr val="203A7B"/>
          </a:solidFill>
        </p:spPr>
        <p:txBody>
          <a:bodyPr>
            <a:noAutofit/>
          </a:bodyPr>
          <a:lstStyle/>
          <a:p>
            <a:pPr lvl="0" algn="ctr">
              <a:defRPr/>
            </a:pPr>
            <a:r>
              <a:rPr lang="en-US" altLang="ko-KR" sz="4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&lt;</a:t>
            </a:r>
            <a:r>
              <a:rPr lang="ko-KR" altLang="en-US" sz="4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연금 </a:t>
            </a:r>
            <a:r>
              <a:rPr lang="en-US" altLang="ko-KR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OR</a:t>
            </a:r>
            <a:r>
              <a:rPr lang="en-US" altLang="ko-KR" sz="4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</a:t>
            </a:r>
            <a:r>
              <a:rPr lang="ko-KR" altLang="en-US" sz="4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근로</a:t>
            </a:r>
            <a:r>
              <a:rPr lang="en-US" altLang="ko-KR" sz="40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&gt;</a:t>
            </a:r>
            <a:r>
              <a:rPr lang="ko-KR" altLang="en-US" sz="4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소득 </a:t>
            </a:r>
            <a:r>
              <a:rPr lang="en-US" altLang="ko-KR" sz="40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+</a:t>
            </a:r>
            <a:r>
              <a:rPr lang="ko-KR" altLang="en-US" sz="40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</a:t>
            </a:r>
            <a:r>
              <a:rPr lang="ko-KR" altLang="en-US" sz="4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다른 소득 </a:t>
            </a:r>
            <a:r>
              <a:rPr lang="ko-KR" altLang="en-US" sz="40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/>
            </a:r>
            <a:br>
              <a:rPr lang="ko-KR" altLang="en-US" sz="40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</a:br>
            <a:r>
              <a:rPr lang="en-US" altLang="ko-KR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5</a:t>
            </a:r>
            <a:r>
              <a:rPr lang="ko-KR" altLang="en-US" sz="2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월 종합소득세 확정신고서 </a:t>
            </a:r>
            <a:r>
              <a:rPr lang="ko-KR" altLang="en-US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작성강좌</a:t>
            </a:r>
            <a:r>
              <a:rPr lang="en-US" altLang="ko-KR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 </a:t>
            </a:r>
            <a:r>
              <a:rPr lang="en-US" altLang="ko-KR" sz="4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        </a:t>
            </a:r>
            <a:endParaRPr lang="en-US" altLang="ko-KR" sz="48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견고딕"/>
              <a:ea typeface="HY견고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0733" y="1710232"/>
            <a:ext cx="19370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2022. 5. </a:t>
            </a: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9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2148835" y="4544826"/>
            <a:ext cx="8299508" cy="1171793"/>
            <a:chOff x="2148835" y="4544826"/>
            <a:chExt cx="8299508" cy="1171793"/>
          </a:xfrm>
        </p:grpSpPr>
        <p:sp>
          <p:nvSpPr>
            <p:cNvPr id="5" name="TextBox 4"/>
            <p:cNvSpPr txBox="1"/>
            <p:nvPr/>
          </p:nvSpPr>
          <p:spPr>
            <a:xfrm>
              <a:off x="5969781" y="5131844"/>
              <a:ext cx="447856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60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강사 황선의  </a:t>
              </a:r>
              <a:r>
                <a:rPr lang="ko-KR" altLang="en-US" sz="16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세무법인정명 대표세무사</a:t>
              </a:r>
              <a:r>
                <a:rPr lang="en-US" altLang="ko-KR" sz="16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/>
              </a:r>
              <a:br>
                <a:rPr lang="en-US" altLang="ko-KR" sz="16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</a:br>
              <a:r>
                <a:rPr lang="en-US" altLang="ko-KR" sz="16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                  </a:t>
              </a:r>
              <a:r>
                <a:rPr lang="ko-KR" altLang="en-US" sz="16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국세동우회 자원봉사 수석부단장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48835" y="4544826"/>
              <a:ext cx="594614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400" dirty="0"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공무원연금공단 </a:t>
              </a:r>
              <a:r>
                <a:rPr lang="ko-KR" altLang="en-US" sz="2400" dirty="0" smtClean="0"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 </a:t>
              </a:r>
              <a:r>
                <a:rPr lang="en-US" altLang="ko-KR" sz="24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&amp;</a:t>
              </a:r>
              <a:r>
                <a:rPr lang="ko-KR" altLang="en-US" sz="24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  </a:t>
              </a:r>
              <a:r>
                <a:rPr lang="ko-KR" altLang="en-US" sz="24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국세동회자원봉사단 </a:t>
              </a:r>
              <a:r>
                <a:rPr lang="en-US" altLang="ko-KR" sz="24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 </a:t>
              </a: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2399884" y="2243780"/>
            <a:ext cx="1076739" cy="880027"/>
            <a:chOff x="2399884" y="2243780"/>
            <a:chExt cx="1076739" cy="880027"/>
          </a:xfrm>
        </p:grpSpPr>
        <p:sp>
          <p:nvSpPr>
            <p:cNvPr id="12" name="정육면체 11"/>
            <p:cNvSpPr/>
            <p:nvPr/>
          </p:nvSpPr>
          <p:spPr>
            <a:xfrm>
              <a:off x="2399884" y="2243780"/>
              <a:ext cx="1076739" cy="880027"/>
            </a:xfrm>
            <a:prstGeom prst="cube">
              <a:avLst>
                <a:gd name="adj" fmla="val 25000"/>
              </a:avLst>
            </a:prstGeom>
            <a:solidFill>
              <a:srgbClr val="C0CDEF"/>
            </a:solidFill>
            <a:ln>
              <a:solidFill>
                <a:srgbClr val="FFCEB0"/>
              </a:solidFill>
            </a:ln>
            <a:effectLst>
              <a:innerShdw blurRad="76200" dist="76200" dir="13500000">
                <a:srgbClr val="000000">
                  <a:alpha val="50000"/>
                </a:srgbClr>
              </a:innerShdw>
            </a:effectLst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ko-KR" b="1">
                <a:solidFill>
                  <a:srgbClr val="6182D6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24123" y="2481905"/>
              <a:ext cx="683315" cy="638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ko-KR" altLang="en-US" b="1"/>
                <a:t>연금소득</a:t>
              </a: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2420590" y="3284282"/>
            <a:ext cx="1076739" cy="895101"/>
            <a:chOff x="2420590" y="3284282"/>
            <a:chExt cx="1076739" cy="895101"/>
          </a:xfrm>
        </p:grpSpPr>
        <p:sp>
          <p:nvSpPr>
            <p:cNvPr id="14" name="정육면체 13"/>
            <p:cNvSpPr/>
            <p:nvPr/>
          </p:nvSpPr>
          <p:spPr>
            <a:xfrm>
              <a:off x="2420590" y="3284282"/>
              <a:ext cx="1076739" cy="880027"/>
            </a:xfrm>
            <a:prstGeom prst="cube">
              <a:avLst>
                <a:gd name="adj" fmla="val 25000"/>
              </a:avLst>
            </a:prstGeom>
            <a:solidFill>
              <a:srgbClr val="C0CDEF"/>
            </a:solidFill>
            <a:ln>
              <a:solidFill>
                <a:srgbClr val="FFCEB0"/>
              </a:solidFill>
            </a:ln>
            <a:effectLst>
              <a:innerShdw blurRad="76200" dist="76200" dir="13500000">
                <a:srgbClr val="000000">
                  <a:alpha val="50000"/>
                </a:srgbClr>
              </a:innerShdw>
            </a:effectLst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ko-KR" b="1">
                <a:solidFill>
                  <a:srgbClr val="6182D6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34476" y="3543113"/>
              <a:ext cx="683315" cy="6362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ko-KR" altLang="en-US" b="1"/>
                <a:t>근로소득</a:t>
              </a: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4371242" y="2275874"/>
            <a:ext cx="4520136" cy="1558443"/>
            <a:chOff x="3325563" y="2253905"/>
            <a:chExt cx="4520136" cy="1558443"/>
          </a:xfrm>
        </p:grpSpPr>
        <p:sp>
          <p:nvSpPr>
            <p:cNvPr id="17" name="정육면체 16"/>
            <p:cNvSpPr/>
            <p:nvPr/>
          </p:nvSpPr>
          <p:spPr>
            <a:xfrm>
              <a:off x="4097819" y="2253905"/>
              <a:ext cx="3747880" cy="1552989"/>
            </a:xfrm>
            <a:prstGeom prst="cube">
              <a:avLst>
                <a:gd name="adj" fmla="val 25000"/>
              </a:avLst>
            </a:prstGeom>
            <a:solidFill>
              <a:srgbClr val="C0CDEF"/>
            </a:solidFill>
            <a:ln>
              <a:solidFill>
                <a:srgbClr val="FFCEB0"/>
              </a:solidFill>
            </a:ln>
            <a:effectLst>
              <a:innerShdw blurRad="76200" dist="76200" dir="13500000">
                <a:srgbClr val="000000">
                  <a:alpha val="50000"/>
                </a:srgbClr>
              </a:innerShdw>
            </a:effectLst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ko-KR">
                <a:solidFill>
                  <a:srgbClr val="6182D6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25563" y="2556620"/>
              <a:ext cx="4338016" cy="12557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22300" marR="25400" indent="-266700" algn="ctr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400" b="1" dirty="0" smtClean="0"/>
                <a:t>“</a:t>
              </a:r>
              <a:r>
                <a:rPr lang="ko-KR" altLang="en-US" sz="2400" b="1" dirty="0" err="1" smtClean="0"/>
                <a:t>다른소득</a:t>
              </a:r>
              <a:r>
                <a:rPr lang="en-US" altLang="ko-KR" sz="2400" b="1" dirty="0" smtClean="0"/>
                <a:t>”</a:t>
              </a:r>
              <a:br>
                <a:rPr lang="en-US" altLang="ko-KR" sz="2400" b="1" dirty="0" smtClean="0"/>
              </a:br>
              <a:r>
                <a:rPr lang="en-US" altLang="ko-KR" b="1" dirty="0" smtClean="0"/>
                <a:t>(</a:t>
              </a:r>
              <a:r>
                <a:rPr lang="ko-KR" altLang="en-US" b="1" dirty="0"/>
                <a:t>사업</a:t>
              </a:r>
              <a:r>
                <a:rPr lang="en-US" b="1" i="0" u="none" strike="noStrike" dirty="0"/>
                <a:t>·</a:t>
              </a:r>
              <a:r>
                <a:rPr lang="ko-KR" altLang="en-US" b="1" dirty="0"/>
                <a:t> 금융</a:t>
              </a:r>
              <a:r>
                <a:rPr lang="en-US" b="1" i="0" u="none" strike="noStrike" dirty="0"/>
                <a:t>·</a:t>
              </a:r>
              <a:r>
                <a:rPr lang="ko-KR" altLang="en-US" b="1" dirty="0"/>
                <a:t> 연금</a:t>
              </a:r>
              <a:r>
                <a:rPr lang="en-US" b="1" i="0" u="none" strike="noStrike" dirty="0"/>
                <a:t>·</a:t>
              </a:r>
              <a:r>
                <a:rPr lang="ko-KR" altLang="en-US" b="1" i="0" u="none" strike="noStrike" dirty="0"/>
                <a:t> </a:t>
              </a:r>
              <a:r>
                <a:rPr lang="ko-KR" altLang="en-US" b="1" dirty="0"/>
                <a:t>근로</a:t>
              </a:r>
              <a:r>
                <a:rPr lang="en-US" b="1" i="0" u="none" strike="noStrike" dirty="0"/>
                <a:t>·</a:t>
              </a:r>
              <a:r>
                <a:rPr lang="ko-KR" altLang="en-US" b="1" dirty="0"/>
                <a:t> 기타</a:t>
              </a:r>
              <a:r>
                <a:rPr lang="en-US" altLang="ko-KR" b="1" dirty="0"/>
                <a:t>)  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762580" y="2502817"/>
            <a:ext cx="952499" cy="1231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750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0" name="오른쪽 화살표 29"/>
          <p:cNvSpPr/>
          <p:nvPr/>
        </p:nvSpPr>
        <p:spPr>
          <a:xfrm rot="5400013">
            <a:off x="5614573" y="5874437"/>
            <a:ext cx="383072" cy="1232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 rot="5400013">
            <a:off x="7593534" y="5893888"/>
            <a:ext cx="383072" cy="1232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11987968" y="5767110"/>
            <a:ext cx="398810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077" y="190037"/>
            <a:ext cx="12182168" cy="6511410"/>
          </a:xfrm>
          <a:prstGeom prst="rect">
            <a:avLst/>
          </a:prstGeom>
        </p:spPr>
      </p:pic>
      <p:sp>
        <p:nvSpPr>
          <p:cNvPr id="8" name="타원 7"/>
          <p:cNvSpPr/>
          <p:nvPr/>
        </p:nvSpPr>
        <p:spPr>
          <a:xfrm>
            <a:off x="2140705" y="890016"/>
            <a:ext cx="1948842" cy="17541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9341306" y="1444917"/>
            <a:ext cx="1735810" cy="6443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7915462" y="1444917"/>
            <a:ext cx="1735810" cy="6443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4089546" y="2826699"/>
            <a:ext cx="9099511" cy="839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255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 rot="5400013">
            <a:off x="5614573" y="5874437"/>
            <a:ext cx="383072" cy="1232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230" y="220572"/>
            <a:ext cx="9554908" cy="7154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5260" y="1115878"/>
            <a:ext cx="929287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/>
              <a:t>단순경비율</a:t>
            </a:r>
            <a:r>
              <a:rPr lang="ko-KR" altLang="en-US" sz="2800" dirty="0" smtClean="0"/>
              <a:t> 근로 연금 소득 등 </a:t>
            </a:r>
            <a:r>
              <a:rPr lang="ko-KR" altLang="en-US" sz="2800" dirty="0" err="1" smtClean="0"/>
              <a:t>모두채움</a:t>
            </a:r>
            <a:r>
              <a:rPr lang="ko-KR" altLang="en-US" sz="2800" dirty="0" smtClean="0"/>
              <a:t> 신고안내 사업자</a:t>
            </a:r>
            <a:endParaRPr lang="ko-KR" altLang="en-US" sz="2800" dirty="0"/>
          </a:p>
        </p:txBody>
      </p:sp>
      <p:sp>
        <p:nvSpPr>
          <p:cNvPr id="4" name="타원 3"/>
          <p:cNvSpPr/>
          <p:nvPr/>
        </p:nvSpPr>
        <p:spPr>
          <a:xfrm>
            <a:off x="6106332" y="3766088"/>
            <a:ext cx="1859797" cy="10848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9401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 rot="5400013">
            <a:off x="5614573" y="5874437"/>
            <a:ext cx="383072" cy="1232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088" y="890017"/>
            <a:ext cx="8240275" cy="5164236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4547796" y="3555487"/>
            <a:ext cx="2807029" cy="3952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2132115" y="2716787"/>
            <a:ext cx="2118322" cy="3952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3044671" y="1056721"/>
            <a:ext cx="2118322" cy="3952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4739525" y="5577453"/>
            <a:ext cx="2118322" cy="3952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140705" y="439129"/>
            <a:ext cx="203460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기본사항 입력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5921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 rot="5400013">
            <a:off x="5614573" y="5874437"/>
            <a:ext cx="383072" cy="1232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989" y="239397"/>
            <a:ext cx="8221222" cy="5977966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2068087" y="3965044"/>
            <a:ext cx="7626755" cy="5849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2068086" y="239396"/>
            <a:ext cx="6130517" cy="8764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09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 dirty="0"/>
          </a:p>
        </p:txBody>
      </p:sp>
      <p:sp>
        <p:nvSpPr>
          <p:cNvPr id="16" name="오른쪽 화살표 15"/>
          <p:cNvSpPr/>
          <p:nvPr/>
        </p:nvSpPr>
        <p:spPr>
          <a:xfrm rot="5400013">
            <a:off x="5614573" y="5874437"/>
            <a:ext cx="383072" cy="1232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940" y="281127"/>
            <a:ext cx="7916380" cy="6037243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5190088" y="5739598"/>
            <a:ext cx="1882741" cy="6693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3098012" y="190596"/>
            <a:ext cx="1903646" cy="6693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5806109" y="580915"/>
            <a:ext cx="834589" cy="6693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화살표 연결선 3"/>
          <p:cNvCxnSpPr/>
          <p:nvPr/>
        </p:nvCxnSpPr>
        <p:spPr>
          <a:xfrm flipH="1" flipV="1">
            <a:off x="4329629" y="915566"/>
            <a:ext cx="1266940" cy="472507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>
            <a:off x="5190088" y="580915"/>
            <a:ext cx="538683" cy="1900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478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 rot="5400013">
            <a:off x="5614573" y="5874437"/>
            <a:ext cx="383072" cy="1232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971" y="597408"/>
            <a:ext cx="9908237" cy="4932891"/>
          </a:xfrm>
          <a:prstGeom prst="rect">
            <a:avLst/>
          </a:prstGeom>
        </p:spPr>
      </p:pic>
      <p:sp>
        <p:nvSpPr>
          <p:cNvPr id="36" name="타원 35"/>
          <p:cNvSpPr/>
          <p:nvPr/>
        </p:nvSpPr>
        <p:spPr>
          <a:xfrm>
            <a:off x="1661970" y="597408"/>
            <a:ext cx="1593293" cy="292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/>
          <p:cNvSpPr/>
          <p:nvPr/>
        </p:nvSpPr>
        <p:spPr>
          <a:xfrm>
            <a:off x="8600008" y="3121152"/>
            <a:ext cx="2641016" cy="304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/>
          <p:cNvSpPr/>
          <p:nvPr/>
        </p:nvSpPr>
        <p:spPr>
          <a:xfrm>
            <a:off x="8770968" y="890016"/>
            <a:ext cx="2628551" cy="573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/>
          <p:cNvSpPr/>
          <p:nvPr/>
        </p:nvSpPr>
        <p:spPr>
          <a:xfrm>
            <a:off x="6271609" y="2954652"/>
            <a:ext cx="1200554" cy="3737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6966764" y="3425402"/>
            <a:ext cx="4274260" cy="6693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10209211" y="4454095"/>
            <a:ext cx="1077402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4,450,000</a:t>
            </a:r>
            <a:endParaRPr lang="ko-KR" altLang="en-US" sz="1200" dirty="0"/>
          </a:p>
        </p:txBody>
      </p:sp>
      <p:sp>
        <p:nvSpPr>
          <p:cNvPr id="43" name="타원 42"/>
          <p:cNvSpPr/>
          <p:nvPr/>
        </p:nvSpPr>
        <p:spPr>
          <a:xfrm>
            <a:off x="10209211" y="5021496"/>
            <a:ext cx="1200554" cy="218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/>
          <p:cNvSpPr/>
          <p:nvPr/>
        </p:nvSpPr>
        <p:spPr>
          <a:xfrm>
            <a:off x="2127860" y="5120641"/>
            <a:ext cx="2773324" cy="4096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1638013" y="209076"/>
            <a:ext cx="4978076" cy="3582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1638013" y="213020"/>
            <a:ext cx="497807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근로</a:t>
            </a:r>
            <a:r>
              <a:rPr lang="en-US" altLang="ko-KR" dirty="0" smtClean="0"/>
              <a:t>,</a:t>
            </a:r>
            <a:r>
              <a:rPr lang="ko-KR" altLang="en-US" dirty="0" smtClean="0"/>
              <a:t> 연금</a:t>
            </a:r>
            <a:r>
              <a:rPr lang="en-US" altLang="ko-KR" dirty="0" smtClean="0"/>
              <a:t>,</a:t>
            </a:r>
            <a:r>
              <a:rPr lang="ko-KR" altLang="en-US" dirty="0" smtClean="0"/>
              <a:t> 기타소득 등 불러오기로 자동입력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0404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 rot="5400013">
            <a:off x="5591654" y="6368212"/>
            <a:ext cx="383072" cy="1232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0" y="2011665"/>
            <a:ext cx="9717024" cy="383238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920" y="751204"/>
            <a:ext cx="9717024" cy="1260461"/>
          </a:xfrm>
          <a:prstGeom prst="rect">
            <a:avLst/>
          </a:prstGeom>
        </p:spPr>
      </p:pic>
      <p:sp>
        <p:nvSpPr>
          <p:cNvPr id="7" name="타원 6"/>
          <p:cNvSpPr/>
          <p:nvPr/>
        </p:nvSpPr>
        <p:spPr>
          <a:xfrm>
            <a:off x="10528150" y="865632"/>
            <a:ext cx="968906" cy="2194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9052918" y="2633472"/>
            <a:ext cx="1475232" cy="3047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0461094" y="2676129"/>
            <a:ext cx="968906" cy="2194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1737718" y="865632"/>
            <a:ext cx="154193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6019979" y="3598672"/>
            <a:ext cx="968906" cy="2194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9306080" y="3870900"/>
            <a:ext cx="2056863" cy="2851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0177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그룹 26"/>
          <p:cNvGrpSpPr/>
          <p:nvPr/>
        </p:nvGrpSpPr>
        <p:grpSpPr>
          <a:xfrm>
            <a:off x="6603484" y="27621"/>
            <a:ext cx="5288272" cy="6830378"/>
            <a:chOff x="6603483" y="27621"/>
            <a:chExt cx="5288272" cy="6830378"/>
          </a:xfrm>
        </p:grpSpPr>
        <p:grpSp>
          <p:nvGrpSpPr>
            <p:cNvPr id="24" name="그룹 23"/>
            <p:cNvGrpSpPr/>
            <p:nvPr/>
          </p:nvGrpSpPr>
          <p:grpSpPr>
            <a:xfrm>
              <a:off x="6603483" y="27621"/>
              <a:ext cx="5288273" cy="6830378"/>
              <a:chOff x="6603483" y="27621"/>
              <a:chExt cx="5288273" cy="6830378"/>
            </a:xfrm>
          </p:grpSpPr>
          <p:pic>
            <p:nvPicPr>
              <p:cNvPr id="12" name="그림 11"/>
              <p:cNvPicPr>
                <a:picLocks noChangeAspect="1"/>
              </p:cNvPicPr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6603483" y="27621"/>
                <a:ext cx="5288273" cy="6830378"/>
              </a:xfrm>
              <a:prstGeom prst="rect">
                <a:avLst/>
              </a:prstGeom>
            </p:spPr>
          </p:pic>
          <p:sp>
            <p:nvSpPr>
              <p:cNvPr id="22" name="직사각형 21"/>
              <p:cNvSpPr/>
              <p:nvPr/>
            </p:nvSpPr>
            <p:spPr>
              <a:xfrm>
                <a:off x="7301532" y="4085809"/>
                <a:ext cx="1408042" cy="44001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sp>
          <p:nvSpPr>
            <p:cNvPr id="17" name="타원 16"/>
            <p:cNvSpPr/>
            <p:nvPr/>
          </p:nvSpPr>
          <p:spPr>
            <a:xfrm>
              <a:off x="6981203" y="3806894"/>
              <a:ext cx="2433017" cy="10508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6608483" y="990807"/>
              <a:ext cx="2049946" cy="9783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60986" y="576676"/>
              <a:ext cx="1387337" cy="269144"/>
            </a:xfrm>
            <a:prstGeom prst="rect">
              <a:avLst/>
            </a:prstGeom>
          </p:spPr>
          <p:style>
            <a:lnRef idx="2">
              <a:schemeClr val="accent2">
                <a:shade val="2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ko-KR" altLang="en-US" sz="1200"/>
                <a:t>추가할 사항 입력</a:t>
              </a: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1389247" y="0"/>
            <a:ext cx="5054783" cy="6858000"/>
            <a:chOff x="1389247" y="0"/>
            <a:chExt cx="5054783" cy="6858000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389247" y="0"/>
              <a:ext cx="5054783" cy="6858000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1416326" y="157367"/>
              <a:ext cx="1097444" cy="19153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2127801" y="3757403"/>
              <a:ext cx="1314863" cy="19153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155393" y="1083985"/>
            <a:ext cx="1853235" cy="63647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200" b="1">
                <a:solidFill>
                  <a:schemeClr val="lt1"/>
                </a:solidFill>
              </a:rPr>
              <a:t>주민능록번호 오류입력시 유효하지 않는 번호입니다</a:t>
            </a:r>
          </a:p>
        </p:txBody>
      </p:sp>
      <p:cxnSp>
        <p:nvCxnSpPr>
          <p:cNvPr id="14" name="직선 화살표 연결선 13"/>
          <p:cNvCxnSpPr>
            <a:endCxn id="13" idx="1"/>
          </p:cNvCxnSpPr>
          <p:nvPr/>
        </p:nvCxnSpPr>
        <p:spPr>
          <a:xfrm>
            <a:off x="8710196" y="1239285"/>
            <a:ext cx="445196" cy="16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오른쪽 화살표 14"/>
          <p:cNvSpPr/>
          <p:nvPr/>
        </p:nvSpPr>
        <p:spPr>
          <a:xfrm>
            <a:off x="6096000" y="2709448"/>
            <a:ext cx="626372" cy="496956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4009817" y="2999339"/>
            <a:ext cx="1087092" cy="4296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26" name="오른쪽 화살표 25"/>
          <p:cNvSpPr/>
          <p:nvPr/>
        </p:nvSpPr>
        <p:spPr>
          <a:xfrm rot="5400013">
            <a:off x="5614573" y="5874437"/>
            <a:ext cx="383072" cy="1232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389246" y="-99324"/>
            <a:ext cx="343727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부양가족 </a:t>
            </a:r>
            <a:r>
              <a:rPr lang="ko-KR" altLang="en-US" smtClean="0"/>
              <a:t>등 </a:t>
            </a:r>
            <a:r>
              <a:rPr lang="ko-KR" altLang="en-US" dirty="0" err="1" smtClean="0"/>
              <a:t>인적공제</a:t>
            </a:r>
            <a:r>
              <a:rPr lang="ko-KR" altLang="en-US" dirty="0" smtClean="0"/>
              <a:t> 명세서</a:t>
            </a:r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1389247" y="-122548"/>
            <a:ext cx="3456130" cy="3959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8201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3" grpId="0" animBg="1"/>
      <p:bldP spid="14" grpId="0" animBg="1"/>
      <p:bldP spid="1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5951" y="3648511"/>
            <a:ext cx="8538873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400" dirty="0">
                <a:latin typeface="함초롬바탕"/>
                <a:ea typeface="함초롬바탕"/>
                <a:cs typeface="함초롬바탕"/>
              </a:rPr>
              <a:t>장애인복지법」에 따른 장애인 및 「장애아동 </a:t>
            </a:r>
            <a:r>
              <a:rPr lang="ko-KR" altLang="en-US" sz="1400" dirty="0" err="1">
                <a:latin typeface="함초롬바탕"/>
                <a:ea typeface="함초롬바탕"/>
                <a:cs typeface="함초롬바탕"/>
              </a:rPr>
              <a:t>복지지원법</a:t>
            </a:r>
            <a:r>
              <a:rPr lang="ko-KR" altLang="en-US" sz="1400" dirty="0">
                <a:latin typeface="함초롬바탕"/>
                <a:ea typeface="함초롬바탕"/>
                <a:cs typeface="함초롬바탕"/>
              </a:rPr>
              <a:t>」에 따른 장애아동 중 </a:t>
            </a:r>
            <a:r>
              <a:rPr lang="ko-KR" altLang="en-US" sz="1400" dirty="0" err="1">
                <a:latin typeface="함초롬바탕"/>
                <a:ea typeface="함초롬바탕"/>
                <a:cs typeface="함초롬바탕"/>
              </a:rPr>
              <a:t>기재부령으로</a:t>
            </a:r>
            <a:r>
              <a:rPr lang="ko-KR" altLang="en-US" sz="1400" dirty="0">
                <a:latin typeface="함초롬바탕"/>
                <a:ea typeface="함초롬바탕"/>
                <a:cs typeface="함초롬바탕"/>
              </a:rPr>
              <a:t> 정하는 사람</a:t>
            </a:r>
          </a:p>
          <a:p>
            <a:pPr lvl="0">
              <a:defRPr/>
            </a:pPr>
            <a:r>
              <a:rPr lang="ko-KR" altLang="en-US" sz="1400" dirty="0">
                <a:latin typeface="함초롬바탕"/>
                <a:ea typeface="함초롬바탕"/>
                <a:cs typeface="함초롬바탕"/>
              </a:rPr>
              <a:t>국가유공자 등 예우 및 지원에 관한 법률」에 의한 상이자 및 유사한 사람으로서 근로능력이 없는 사람</a:t>
            </a:r>
            <a:r>
              <a:rPr lang="en-US" altLang="ko-KR" sz="1400" dirty="0">
                <a:latin typeface="함초롬바탕"/>
                <a:ea typeface="함초롬바탕"/>
                <a:cs typeface="함초롬바탕"/>
              </a:rPr>
              <a:t/>
            </a:r>
            <a:br>
              <a:rPr lang="en-US" altLang="ko-KR" sz="1400" dirty="0">
                <a:latin typeface="함초롬바탕"/>
                <a:ea typeface="함초롬바탕"/>
                <a:cs typeface="함초롬바탕"/>
              </a:rPr>
            </a:br>
            <a:r>
              <a:rPr lang="ko-KR" altLang="en-US" sz="1400" dirty="0">
                <a:latin typeface="함초롬바탕"/>
                <a:ea typeface="함초롬바탕"/>
                <a:cs typeface="함초롬바탕"/>
              </a:rPr>
              <a:t>지병에 의해 평상시 치료를 요하고 취학</a:t>
            </a:r>
            <a:r>
              <a:rPr lang="en-US" altLang="ko-KR" sz="1400" dirty="0">
                <a:latin typeface="함초롬바탕"/>
                <a:ea typeface="함초롬바탕"/>
                <a:cs typeface="함초롬바탕"/>
              </a:rPr>
              <a:t>·</a:t>
            </a:r>
            <a:r>
              <a:rPr lang="ko-KR" altLang="en-US" sz="1400" dirty="0">
                <a:latin typeface="함초롬바탕"/>
                <a:ea typeface="함초롬바탕"/>
                <a:cs typeface="함초롬바탕"/>
              </a:rPr>
              <a:t>취업이 곤란한 상태에 있는 </a:t>
            </a:r>
            <a:r>
              <a:rPr lang="en-US" altLang="ko-KR" sz="1400" dirty="0">
                <a:latin typeface="함초롬바탕"/>
                <a:ea typeface="함초롬바탕"/>
                <a:cs typeface="함초롬바탕"/>
              </a:rPr>
              <a:t>"</a:t>
            </a:r>
            <a:r>
              <a:rPr lang="ko-KR" altLang="en-US" sz="1400" dirty="0">
                <a:latin typeface="함초롬바탕"/>
                <a:ea typeface="함초롬바탕"/>
                <a:cs typeface="함초롬바탕"/>
              </a:rPr>
              <a:t>항시 치료를 요하는 중증환자</a:t>
            </a:r>
            <a:r>
              <a:rPr lang="en-US" altLang="ko-KR" sz="1400" dirty="0">
                <a:latin typeface="함초롬바탕"/>
                <a:ea typeface="함초롬바탕"/>
                <a:cs typeface="함초롬바탕"/>
              </a:rPr>
              <a:t>"</a:t>
            </a:r>
            <a:r>
              <a:rPr lang="ko-KR" altLang="en-US" sz="1400" dirty="0"/>
              <a:t> 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45952" y="530469"/>
            <a:ext cx="8538872" cy="3010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79314" y="4494897"/>
            <a:ext cx="8505510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400" dirty="0"/>
              <a:t>원천징수 의무자에게 제출</a:t>
            </a:r>
            <a:br>
              <a:rPr lang="ko-KR" altLang="en-US" sz="1400" dirty="0"/>
            </a:br>
            <a:r>
              <a:rPr lang="ko-KR" altLang="en-US" sz="1400" dirty="0"/>
              <a:t>장애인공제시 장애인증명서</a:t>
            </a:r>
            <a:r>
              <a:rPr lang="en-US" altLang="ko-KR" sz="1400" dirty="0"/>
              <a:t>,</a:t>
            </a:r>
            <a:r>
              <a:rPr lang="ko-KR" altLang="en-US" sz="1400" dirty="0"/>
              <a:t> 장애인등록증</a:t>
            </a:r>
            <a:r>
              <a:rPr lang="en-US" altLang="ko-KR" sz="1400" dirty="0"/>
              <a:t>,</a:t>
            </a:r>
            <a:r>
              <a:rPr lang="ko-KR" altLang="en-US" sz="1400" dirty="0"/>
              <a:t> 항시 치료를 요하는 중증환자는 의료기관에서 발행하는 장애인증명서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779314" y="4494897"/>
            <a:ext cx="8505510" cy="677324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45951" y="530469"/>
            <a:ext cx="8538873" cy="301032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8804366" y="1558835"/>
            <a:ext cx="1332411" cy="5306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8795658" y="3196045"/>
            <a:ext cx="1332411" cy="42179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779314" y="174171"/>
            <a:ext cx="2566263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/>
              <a:t>인적공제 구체적 설명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 dirty="0"/>
          </a:p>
        </p:txBody>
      </p:sp>
      <p:sp>
        <p:nvSpPr>
          <p:cNvPr id="21" name="오른쪽 화살표 20"/>
          <p:cNvSpPr/>
          <p:nvPr/>
        </p:nvSpPr>
        <p:spPr>
          <a:xfrm rot="5400013">
            <a:off x="5614573" y="5874437"/>
            <a:ext cx="383072" cy="1232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모서리가 둥근 직사각형 1"/>
          <p:cNvSpPr/>
          <p:nvPr/>
        </p:nvSpPr>
        <p:spPr>
          <a:xfrm>
            <a:off x="1779314" y="174171"/>
            <a:ext cx="2566263" cy="3562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952068" y="706613"/>
            <a:ext cx="4843590" cy="28221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13793492" y="4029559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779314" y="5517397"/>
            <a:ext cx="868204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부 마지막 시간에 부양가족공제와 장애인 공제 등 설명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1557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8" grpId="0" animBg="1"/>
      <p:bldP spid="21" grpId="0" animBg="1"/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2291178" y="113886"/>
            <a:ext cx="7589615" cy="6630228"/>
            <a:chOff x="2291178" y="113886"/>
            <a:chExt cx="7589615" cy="6630228"/>
          </a:xfrm>
        </p:grpSpPr>
        <p:grpSp>
          <p:nvGrpSpPr>
            <p:cNvPr id="12" name="그룹 11"/>
            <p:cNvGrpSpPr/>
            <p:nvPr/>
          </p:nvGrpSpPr>
          <p:grpSpPr>
            <a:xfrm>
              <a:off x="2291178" y="113886"/>
              <a:ext cx="7589615" cy="6630228"/>
              <a:chOff x="2291178" y="113886"/>
              <a:chExt cx="7589615" cy="6630228"/>
            </a:xfrm>
          </p:grpSpPr>
          <p:pic>
            <p:nvPicPr>
              <p:cNvPr id="10" name="그림 9"/>
              <p:cNvPicPr>
                <a:picLocks noChangeAspect="1"/>
              </p:cNvPicPr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2311207" y="113886"/>
                <a:ext cx="7569585" cy="6630228"/>
              </a:xfrm>
              <a:prstGeom prst="rect">
                <a:avLst/>
              </a:prstGeom>
            </p:spPr>
          </p:pic>
          <p:sp>
            <p:nvSpPr>
              <p:cNvPr id="11" name="직사각형 10"/>
              <p:cNvSpPr/>
              <p:nvPr/>
            </p:nvSpPr>
            <p:spPr>
              <a:xfrm>
                <a:off x="2291178" y="4096785"/>
                <a:ext cx="7557881" cy="20499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3025635" y="161923"/>
              <a:ext cx="1480515" cy="13976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4337600" y="1494595"/>
              <a:ext cx="445189" cy="21224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3641032" y="3634821"/>
              <a:ext cx="445189" cy="21224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7130081" y="1502050"/>
              <a:ext cx="445189" cy="21224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 dirty="0"/>
          </a:p>
        </p:txBody>
      </p:sp>
      <p:sp>
        <p:nvSpPr>
          <p:cNvPr id="19" name="오른쪽 화살표 18"/>
          <p:cNvSpPr/>
          <p:nvPr/>
        </p:nvSpPr>
        <p:spPr>
          <a:xfrm rot="5400013">
            <a:off x="5614573" y="5874437"/>
            <a:ext cx="383072" cy="1232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8069344" y="3634821"/>
            <a:ext cx="377072" cy="3055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3195687" y="4826524"/>
            <a:ext cx="6372519" cy="377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60915" y="584462"/>
            <a:ext cx="2869166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인적공제</a:t>
            </a:r>
            <a:r>
              <a:rPr lang="ko-KR" altLang="en-US" dirty="0" smtClean="0"/>
              <a:t> 신규등록화면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4337600" y="615847"/>
            <a:ext cx="2723076" cy="3292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4185501" y="1404594"/>
            <a:ext cx="1998483" cy="4996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2450969" y="4025245"/>
            <a:ext cx="744718" cy="4430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연결선 20"/>
          <p:cNvCxnSpPr/>
          <p:nvPr/>
        </p:nvCxnSpPr>
        <p:spPr>
          <a:xfrm>
            <a:off x="3195687" y="5740924"/>
            <a:ext cx="14234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 flipV="1">
            <a:off x="2931736" y="2243579"/>
            <a:ext cx="1574414" cy="31014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980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9622" y="773663"/>
            <a:ext cx="2227981" cy="453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altLang="ko-KR" sz="2400"/>
          </a:p>
        </p:txBody>
      </p:sp>
      <p:sp>
        <p:nvSpPr>
          <p:cNvPr id="6" name="TextBox 5"/>
          <p:cNvSpPr txBox="1"/>
          <p:nvPr/>
        </p:nvSpPr>
        <p:spPr>
          <a:xfrm>
            <a:off x="1027273" y="1659072"/>
            <a:ext cx="5893005" cy="1365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800">
                <a:solidFill>
                  <a:srgbClr val="000000"/>
                </a:solidFill>
              </a:rPr>
              <a:t>1</a:t>
            </a:r>
            <a:r>
              <a:rPr lang="ko-KR" altLang="en-US" sz="2800">
                <a:solidFill>
                  <a:srgbClr val="000000"/>
                </a:solidFill>
              </a:rPr>
              <a:t>부</a:t>
            </a:r>
            <a:r>
              <a:rPr lang="en-US" altLang="ko-KR" sz="2800">
                <a:solidFill>
                  <a:srgbClr val="000000"/>
                </a:solidFill>
              </a:rPr>
              <a:t>.</a:t>
            </a:r>
            <a:r>
              <a:rPr lang="ko-KR" altLang="en-US" sz="2800">
                <a:solidFill>
                  <a:srgbClr val="000000"/>
                </a:solidFill>
              </a:rPr>
              <a:t> 비사업자</a:t>
            </a:r>
            <a:r>
              <a:rPr lang="en-US" altLang="ko-KR" sz="2800">
                <a:solidFill>
                  <a:srgbClr val="000000"/>
                </a:solidFill>
              </a:rPr>
              <a:t> </a:t>
            </a:r>
            <a:br>
              <a:rPr lang="en-US" altLang="ko-KR" sz="2800">
                <a:solidFill>
                  <a:srgbClr val="000000"/>
                </a:solidFill>
              </a:rPr>
            </a:br>
            <a:r>
              <a:rPr lang="ko-KR" altLang="en-US" sz="2800">
                <a:solidFill>
                  <a:srgbClr val="000000"/>
                </a:solidFill>
              </a:rPr>
              <a:t>연금 </a:t>
            </a:r>
            <a:r>
              <a:rPr lang="en-US" altLang="ko-KR" sz="2800">
                <a:solidFill>
                  <a:srgbClr val="FF0000"/>
                </a:solidFill>
              </a:rPr>
              <a:t>OR </a:t>
            </a:r>
            <a:r>
              <a:rPr lang="ko-KR" altLang="en-US" sz="2800">
                <a:solidFill>
                  <a:srgbClr val="000000"/>
                </a:solidFill>
              </a:rPr>
              <a:t>근로소득 </a:t>
            </a:r>
            <a:r>
              <a:rPr lang="en-US" altLang="ko-KR" sz="2800">
                <a:solidFill>
                  <a:srgbClr val="000000"/>
                </a:solidFill>
              </a:rPr>
              <a:t>+</a:t>
            </a:r>
            <a:r>
              <a:rPr lang="ko-KR" altLang="en-US" sz="2800">
                <a:solidFill>
                  <a:srgbClr val="000000"/>
                </a:solidFill>
              </a:rPr>
              <a:t> </a:t>
            </a:r>
            <a:br>
              <a:rPr lang="ko-KR" altLang="en-US" sz="2800">
                <a:solidFill>
                  <a:srgbClr val="000000"/>
                </a:solidFill>
              </a:rPr>
            </a:br>
            <a:r>
              <a:rPr lang="ko-KR" altLang="en-US" sz="2800">
                <a:solidFill>
                  <a:srgbClr val="000000"/>
                </a:solidFill>
              </a:rPr>
              <a:t>금융소득 근로 연금 기타소득 </a:t>
            </a: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세무</a:t>
            </a:r>
            <a:r>
              <a:rPr lang="en-US" altLang="ko-KR"/>
              <a:t>TV </a:t>
            </a:r>
            <a:r>
              <a:rPr lang="ko-KR" altLang="en-US"/>
              <a:t>동영상 촬영 및 편집에 감사드립니다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085022" y="3429000"/>
            <a:ext cx="6108047" cy="1976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800"/>
              <a:t>2</a:t>
            </a:r>
            <a:r>
              <a:rPr lang="ko-KR" altLang="en-US" sz="2800"/>
              <a:t>부</a:t>
            </a:r>
            <a:r>
              <a:rPr lang="en-US" altLang="ko-KR" sz="2800"/>
              <a:t>.</a:t>
            </a:r>
            <a:r>
              <a:rPr lang="ko-KR" altLang="en-US" sz="2800"/>
              <a:t> </a:t>
            </a:r>
            <a:r>
              <a:rPr lang="ko-KR" altLang="en-US" sz="2800">
                <a:solidFill>
                  <a:srgbClr val="000000"/>
                </a:solidFill>
              </a:rPr>
              <a:t>연금 </a:t>
            </a:r>
            <a:r>
              <a:rPr lang="en-US" altLang="ko-KR" sz="2800">
                <a:solidFill>
                  <a:srgbClr val="FF0000"/>
                </a:solidFill>
              </a:rPr>
              <a:t>OR</a:t>
            </a:r>
            <a:r>
              <a:rPr lang="en-US" altLang="ko-KR" sz="2800">
                <a:solidFill>
                  <a:srgbClr val="000000"/>
                </a:solidFill>
              </a:rPr>
              <a:t> </a:t>
            </a:r>
            <a:r>
              <a:rPr lang="ko-KR" altLang="en-US" sz="2800">
                <a:solidFill>
                  <a:srgbClr val="000000"/>
                </a:solidFill>
              </a:rPr>
              <a:t>근로소득 </a:t>
            </a:r>
            <a:r>
              <a:rPr lang="en-US" altLang="ko-KR" sz="2800">
                <a:solidFill>
                  <a:srgbClr val="000000"/>
                </a:solidFill>
              </a:rPr>
              <a:t>+</a:t>
            </a:r>
            <a:r>
              <a:rPr lang="ko-KR" altLang="en-US" sz="2800">
                <a:solidFill>
                  <a:srgbClr val="000000"/>
                </a:solidFill>
              </a:rPr>
              <a:t> </a:t>
            </a:r>
            <a:br>
              <a:rPr lang="ko-KR" altLang="en-US" sz="2800">
                <a:solidFill>
                  <a:srgbClr val="000000"/>
                </a:solidFill>
              </a:rPr>
            </a:br>
            <a:r>
              <a:rPr lang="en-US" altLang="ko-KR" sz="2800">
                <a:solidFill>
                  <a:srgbClr val="000000"/>
                </a:solidFill>
              </a:rPr>
              <a:t>“</a:t>
            </a:r>
            <a:r>
              <a:rPr lang="ko-KR" altLang="en-US" sz="2800">
                <a:solidFill>
                  <a:srgbClr val="000000"/>
                </a:solidFill>
              </a:rPr>
              <a:t>소규모 </a:t>
            </a:r>
            <a:r>
              <a:rPr lang="ko-KR" altLang="en-US" sz="2800"/>
              <a:t>사업소득</a:t>
            </a:r>
            <a:r>
              <a:rPr lang="en-US" altLang="ko-KR" sz="2800"/>
              <a:t>”</a:t>
            </a:r>
            <a:r>
              <a:rPr lang="ko-KR" altLang="en-US" sz="2800"/>
              <a:t> 추계가 아닌 </a:t>
            </a:r>
            <a:br>
              <a:rPr lang="ko-KR" altLang="en-US" sz="2800"/>
            </a:br>
            <a:r>
              <a:rPr lang="en-US" altLang="ko-KR" sz="2800"/>
              <a:t>“</a:t>
            </a:r>
            <a:r>
              <a:rPr lang="ko-KR" altLang="en-US" sz="2800"/>
              <a:t>간편장부</a:t>
            </a:r>
            <a:r>
              <a:rPr lang="en-US" altLang="ko-KR" sz="2800"/>
              <a:t>”</a:t>
            </a:r>
            <a:r>
              <a:rPr lang="ko-KR" altLang="en-US" sz="2800"/>
              <a:t>로 </a:t>
            </a:r>
            <a:r>
              <a:rPr lang="ko-KR" altLang="en-US" sz="2800" u="sng">
                <a:solidFill>
                  <a:srgbClr val="FF0000"/>
                </a:solidFill>
              </a:rPr>
              <a:t>소득금액 죽이기</a:t>
            </a:r>
            <a:r>
              <a:rPr lang="ko-KR" altLang="en-US" sz="2800"/>
              <a:t/>
            </a:r>
            <a:br>
              <a:rPr lang="ko-KR" altLang="en-US" sz="2800"/>
            </a:br>
            <a:r>
              <a:rPr lang="ko-KR" altLang="en-US" sz="2000">
                <a:solidFill>
                  <a:srgbClr val="0000FF"/>
                </a:solidFill>
              </a:rPr>
              <a:t>소규모 사업자란</a:t>
            </a:r>
            <a:r>
              <a:rPr lang="en-US" altLang="ko-KR" sz="2000">
                <a:solidFill>
                  <a:srgbClr val="0000FF"/>
                </a:solidFill>
              </a:rPr>
              <a:t>?</a:t>
            </a:r>
            <a:r>
              <a:rPr lang="ko-KR" altLang="en-US" sz="2000">
                <a:solidFill>
                  <a:srgbClr val="0000FF"/>
                </a:solidFill>
              </a:rPr>
              <a:t> 주택임대</a:t>
            </a:r>
            <a:r>
              <a:rPr lang="en-US" altLang="ko-KR" sz="2000">
                <a:solidFill>
                  <a:srgbClr val="0000FF"/>
                </a:solidFill>
              </a:rPr>
              <a:t>,</a:t>
            </a:r>
            <a:r>
              <a:rPr lang="ko-KR" altLang="en-US" sz="2000">
                <a:solidFill>
                  <a:srgbClr val="0000FF"/>
                </a:solidFill>
              </a:rPr>
              <a:t> 음식점</a:t>
            </a:r>
            <a:r>
              <a:rPr lang="en-US" altLang="ko-KR" sz="2000">
                <a:solidFill>
                  <a:srgbClr val="0000FF"/>
                </a:solidFill>
              </a:rPr>
              <a:t>,</a:t>
            </a:r>
            <a:r>
              <a:rPr lang="ko-KR" altLang="en-US" sz="2000">
                <a:solidFill>
                  <a:srgbClr val="0000FF"/>
                </a:solidFill>
              </a:rPr>
              <a:t> 커피숍</a:t>
            </a:r>
            <a:r>
              <a:rPr lang="en-US" altLang="ko-KR" sz="2000">
                <a:solidFill>
                  <a:srgbClr val="0000FF"/>
                </a:solidFill>
              </a:rPr>
              <a:t>,</a:t>
            </a:r>
            <a:r>
              <a:rPr lang="ko-KR" altLang="en-US" sz="2000">
                <a:solidFill>
                  <a:srgbClr val="0000FF"/>
                </a:solidFill>
              </a:rPr>
              <a:t> 이미용</a:t>
            </a:r>
            <a:r>
              <a:rPr lang="en-US" altLang="ko-KR" sz="2000">
                <a:solidFill>
                  <a:srgbClr val="0000FF"/>
                </a:solidFill>
              </a:rPr>
              <a:t>,</a:t>
            </a:r>
            <a:r>
              <a:rPr lang="ko-KR" altLang="en-US" sz="2000">
                <a:solidFill>
                  <a:srgbClr val="0000FF"/>
                </a:solidFill>
              </a:rPr>
              <a:t> 소매상 등 소상공인 사업자</a:t>
            </a:r>
          </a:p>
        </p:txBody>
      </p:sp>
      <p:sp>
        <p:nvSpPr>
          <p:cNvPr id="13" name="TextBox 16"/>
          <p:cNvSpPr txBox="1"/>
          <p:nvPr/>
        </p:nvSpPr>
        <p:spPr>
          <a:xfrm>
            <a:off x="1933742" y="511478"/>
            <a:ext cx="3118546" cy="5132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>
                <a:solidFill>
                  <a:srgbClr val="FFFFFF"/>
                </a:solidFill>
              </a:rPr>
              <a:t>강의 </a:t>
            </a:r>
            <a:r>
              <a:rPr lang="en-US" altLang="ko-KR" sz="2800">
                <a:solidFill>
                  <a:srgbClr val="FFFFFF"/>
                </a:solidFill>
              </a:rPr>
              <a:t>contents</a:t>
            </a:r>
            <a:r>
              <a:rPr lang="ko-KR" altLang="en-US" sz="28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5022" y="4215848"/>
            <a:ext cx="8023777" cy="364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1915425" y="493161"/>
            <a:ext cx="3118546" cy="507419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024485" y="1653910"/>
            <a:ext cx="4737261" cy="3879892"/>
          </a:xfrm>
          <a:prstGeom prst="rect">
            <a:avLst/>
          </a:prstGeom>
        </p:spPr>
      </p:pic>
      <p:sp>
        <p:nvSpPr>
          <p:cNvPr id="24" name="아래쪽 화살표 9"/>
          <p:cNvSpPr/>
          <p:nvPr/>
        </p:nvSpPr>
        <p:spPr>
          <a:xfrm>
            <a:off x="5303912" y="6242075"/>
            <a:ext cx="792088" cy="312654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  <p:bldP spid="24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 rot="5400013">
            <a:off x="5614573" y="5874437"/>
            <a:ext cx="383072" cy="1232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87837" y="0"/>
            <a:ext cx="520598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정치기부금 및 종교단체 등 기부금 직접입력하기</a:t>
            </a:r>
            <a:endParaRPr lang="ko-KR" altLang="en-US" dirty="0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837" y="532442"/>
            <a:ext cx="10445857" cy="543364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628769" y="5858809"/>
            <a:ext cx="2145792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기부금명세서 클릭</a:t>
            </a:r>
            <a:endParaRPr lang="ko-KR" altLang="en-US" sz="1200" dirty="0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1628769" y="5493533"/>
            <a:ext cx="1233675" cy="2804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895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232544" y="461548"/>
            <a:ext cx="11726911" cy="5934902"/>
            <a:chOff x="232544" y="461548"/>
            <a:chExt cx="11726911" cy="5934902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32544" y="461548"/>
              <a:ext cx="11726911" cy="5934902"/>
            </a:xfrm>
            <a:prstGeom prst="rect">
              <a:avLst/>
            </a:prstGeom>
          </p:spPr>
        </p:pic>
        <p:sp>
          <p:nvSpPr>
            <p:cNvPr id="11" name="직사각형 10"/>
            <p:cNvSpPr/>
            <p:nvPr/>
          </p:nvSpPr>
          <p:spPr>
            <a:xfrm>
              <a:off x="745228" y="3911461"/>
              <a:ext cx="1946411" cy="20188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3817247" y="3918915"/>
              <a:ext cx="1946411" cy="20188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 rot="5400013">
            <a:off x="5614573" y="5874437"/>
            <a:ext cx="383072" cy="1232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모서리가 둥근 직사각형 1"/>
          <p:cNvSpPr/>
          <p:nvPr/>
        </p:nvSpPr>
        <p:spPr>
          <a:xfrm>
            <a:off x="160256" y="1112363"/>
            <a:ext cx="2026763" cy="39592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6193411" y="5821437"/>
            <a:ext cx="1310325" cy="3959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965650" y="5384994"/>
            <a:ext cx="286574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국세청 전자기부금영수증 발급시스템 </a:t>
            </a:r>
            <a:r>
              <a:rPr lang="ko-KR" altLang="en-US" dirty="0" err="1" smtClean="0"/>
              <a:t>운영중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8862" y="2867087"/>
            <a:ext cx="351619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ko-KR" altLang="en-US" smtClean="0"/>
              <a:t>본인 및 기본공제대상자 기부금</a:t>
            </a:r>
            <a:endParaRPr lang="ko-KR" altLang="en-US"/>
          </a:p>
        </p:txBody>
      </p:sp>
      <p:cxnSp>
        <p:nvCxnSpPr>
          <p:cNvPr id="8" name="직선 화살표 연결선 7"/>
          <p:cNvCxnSpPr/>
          <p:nvPr/>
        </p:nvCxnSpPr>
        <p:spPr>
          <a:xfrm flipH="1" flipV="1">
            <a:off x="2366128" y="1508289"/>
            <a:ext cx="5599522" cy="376129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653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9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 rot="5400013">
            <a:off x="5614573" y="5874437"/>
            <a:ext cx="383072" cy="1232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112" y="0"/>
            <a:ext cx="9872627" cy="573913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899" y="2045536"/>
            <a:ext cx="3181794" cy="1124107"/>
          </a:xfrm>
          <a:prstGeom prst="rect">
            <a:avLst/>
          </a:prstGeom>
        </p:spPr>
      </p:pic>
      <p:sp>
        <p:nvSpPr>
          <p:cNvPr id="3" name="모서리가 둥근 직사각형 2"/>
          <p:cNvSpPr/>
          <p:nvPr/>
        </p:nvSpPr>
        <p:spPr>
          <a:xfrm>
            <a:off x="1792899" y="2045536"/>
            <a:ext cx="3181794" cy="1124107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4552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 rot="5400013">
            <a:off x="5614573" y="5874437"/>
            <a:ext cx="383072" cy="1232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581" y="2850410"/>
            <a:ext cx="9229344" cy="72400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384" y="263333"/>
            <a:ext cx="9314688" cy="1486107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5712" y="1912550"/>
            <a:ext cx="9314688" cy="85862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1582" y="3574411"/>
            <a:ext cx="9238818" cy="2539419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7377193" y="2231756"/>
            <a:ext cx="3485879" cy="134265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 flipV="1">
            <a:off x="1581580" y="3346854"/>
            <a:ext cx="2006895" cy="46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94169" y="3936569"/>
            <a:ext cx="2417736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mtClean="0"/>
              <a:t>지방소득세에서 </a:t>
            </a:r>
            <a:r>
              <a:rPr lang="en-US" altLang="ko-KR" sz="1200" dirty="0" smtClean="0"/>
              <a:t>9,090</a:t>
            </a:r>
            <a:r>
              <a:rPr lang="ko-KR" altLang="en-US" sz="1200" dirty="0" smtClean="0"/>
              <a:t>공제</a:t>
            </a:r>
            <a:endParaRPr lang="ko-KR" altLang="en-US" sz="1200" dirty="0"/>
          </a:p>
        </p:txBody>
      </p:sp>
      <p:cxnSp>
        <p:nvCxnSpPr>
          <p:cNvPr id="14" name="직선 화살표 연결선 13"/>
          <p:cNvCxnSpPr/>
          <p:nvPr/>
        </p:nvCxnSpPr>
        <p:spPr>
          <a:xfrm flipH="1">
            <a:off x="9174997" y="3084163"/>
            <a:ext cx="635430" cy="8524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1505712" y="5563893"/>
            <a:ext cx="9653068" cy="549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7913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 rot="5400013">
            <a:off x="5614573" y="5874437"/>
            <a:ext cx="383072" cy="1232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828" y="490746"/>
            <a:ext cx="9190494" cy="5463999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9051025" y="490746"/>
            <a:ext cx="1299742" cy="5858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3306320" y="4471951"/>
            <a:ext cx="1676282" cy="5858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3242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 rot="5400013">
            <a:off x="5591654" y="5884913"/>
            <a:ext cx="383072" cy="1232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676" y="490135"/>
            <a:ext cx="10543348" cy="5026135"/>
          </a:xfrm>
          <a:prstGeom prst="rect">
            <a:avLst/>
          </a:prstGeom>
        </p:spPr>
      </p:pic>
      <p:sp>
        <p:nvSpPr>
          <p:cNvPr id="7" name="타원 6"/>
          <p:cNvSpPr/>
          <p:nvPr/>
        </p:nvSpPr>
        <p:spPr>
          <a:xfrm>
            <a:off x="10411748" y="490135"/>
            <a:ext cx="1299742" cy="5858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                                                       </a:t>
            </a:r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3403527" y="1112029"/>
            <a:ext cx="1299742" cy="5858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8102500" y="3977254"/>
            <a:ext cx="1299742" cy="5858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                                                    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0875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/>
          <p:cNvGrpSpPr/>
          <p:nvPr/>
        </p:nvGrpSpPr>
        <p:grpSpPr>
          <a:xfrm>
            <a:off x="850730" y="878060"/>
            <a:ext cx="5676271" cy="4439269"/>
            <a:chOff x="850730" y="878060"/>
            <a:chExt cx="5676271" cy="4439269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850730" y="878060"/>
              <a:ext cx="5676271" cy="4439269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2332589" y="1167846"/>
              <a:ext cx="1066384" cy="21224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4151864" y="1185655"/>
              <a:ext cx="1066384" cy="21224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2264672" y="1472647"/>
              <a:ext cx="1066384" cy="21224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158240" y="2246242"/>
              <a:ext cx="1066384" cy="21224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4974327" y="2224294"/>
              <a:ext cx="1066384" cy="21224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6692053" y="906078"/>
            <a:ext cx="4647129" cy="3534268"/>
            <a:chOff x="6692054" y="906078"/>
            <a:chExt cx="4647129" cy="3534268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6692054" y="906078"/>
              <a:ext cx="4647129" cy="3534268"/>
            </a:xfrm>
            <a:prstGeom prst="rect">
              <a:avLst/>
            </a:prstGeom>
          </p:spPr>
        </p:pic>
        <p:sp>
          <p:nvSpPr>
            <p:cNvPr id="18" name="직사각형 17"/>
            <p:cNvSpPr/>
            <p:nvPr/>
          </p:nvSpPr>
          <p:spPr>
            <a:xfrm>
              <a:off x="7759768" y="1496252"/>
              <a:ext cx="1066384" cy="21224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9398068" y="1493353"/>
              <a:ext cx="1066384" cy="21224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7749001" y="1801052"/>
              <a:ext cx="1066384" cy="21224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7777162" y="2543587"/>
              <a:ext cx="1004266" cy="25365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10075585" y="2542346"/>
              <a:ext cx="1066384" cy="21224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26" name="오른쪽 화살표 25"/>
          <p:cNvSpPr/>
          <p:nvPr/>
        </p:nvSpPr>
        <p:spPr>
          <a:xfrm rot="5400013">
            <a:off x="5614573" y="5874437"/>
            <a:ext cx="383072" cy="1232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50730" y="509047"/>
            <a:ext cx="3004833" cy="36901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ko-KR" altLang="en-US" smtClean="0"/>
              <a:t>신고서 접수증 인쇄하기</a:t>
            </a:r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850730" y="509047"/>
            <a:ext cx="2919992" cy="3690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1140643" y="4817097"/>
            <a:ext cx="471341" cy="5938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6598763" y="878060"/>
            <a:ext cx="4740419" cy="38541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7821618" y="3544478"/>
            <a:ext cx="2123660" cy="10418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" grpId="0" animBg="1"/>
      <p:bldP spid="5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1252744" y="2132900"/>
            <a:ext cx="8930721" cy="3213395"/>
            <a:chOff x="1252744" y="2132900"/>
            <a:chExt cx="8930721" cy="3213395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1252744" y="2132900"/>
              <a:ext cx="8930721" cy="3213395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1599163" y="4668906"/>
              <a:ext cx="3147390" cy="18118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8035993" y="4738480"/>
              <a:ext cx="310596" cy="11906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226226" y="495189"/>
            <a:ext cx="8735281" cy="1581370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5873612" y="4582767"/>
            <a:ext cx="2546902" cy="3105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/>
          </a:p>
        </p:txBody>
      </p:sp>
      <p:sp>
        <p:nvSpPr>
          <p:cNvPr id="15" name="타원 14"/>
          <p:cNvSpPr/>
          <p:nvPr/>
        </p:nvSpPr>
        <p:spPr>
          <a:xfrm>
            <a:off x="8800478" y="4528723"/>
            <a:ext cx="662608" cy="5073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 rot="5400013">
            <a:off x="5614573" y="5874437"/>
            <a:ext cx="383072" cy="1232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357460" y="744718"/>
            <a:ext cx="283746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소득세 신고내용 조회화면</a:t>
            </a:r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1385740" y="763571"/>
            <a:ext cx="2771481" cy="3110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2404547" y="1228417"/>
            <a:ext cx="7382905" cy="4401164"/>
            <a:chOff x="2404547" y="1228417"/>
            <a:chExt cx="7382905" cy="4401164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2404547" y="1228417"/>
              <a:ext cx="7382905" cy="4401164"/>
            </a:xfrm>
            <a:prstGeom prst="rect">
              <a:avLst/>
            </a:prstGeom>
          </p:spPr>
        </p:pic>
        <p:sp>
          <p:nvSpPr>
            <p:cNvPr id="12" name="직사각형 11"/>
            <p:cNvSpPr/>
            <p:nvPr/>
          </p:nvSpPr>
          <p:spPr>
            <a:xfrm>
              <a:off x="3708331" y="1953453"/>
              <a:ext cx="1035326" cy="51248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 rot="5400013">
            <a:off x="5614573" y="5874437"/>
            <a:ext cx="383072" cy="1232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404547" y="735291"/>
            <a:ext cx="437332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ko-KR" altLang="en-US" smtClean="0"/>
              <a:t>납부서 출력하고 지방소득세 신고로 이동</a:t>
            </a:r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2479249" y="735291"/>
            <a:ext cx="4298623" cy="369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8097625" y="3459637"/>
            <a:ext cx="1376313" cy="4147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6095999" y="5137608"/>
            <a:ext cx="1376313" cy="5376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9351482" y="1417154"/>
            <a:ext cx="983561" cy="93697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25" name="그룹 24"/>
          <p:cNvGrpSpPr/>
          <p:nvPr/>
        </p:nvGrpSpPr>
        <p:grpSpPr>
          <a:xfrm>
            <a:off x="2053607" y="584497"/>
            <a:ext cx="8381157" cy="4757209"/>
            <a:chOff x="2053607" y="584497"/>
            <a:chExt cx="8381157" cy="4757209"/>
          </a:xfrm>
        </p:grpSpPr>
        <p:grpSp>
          <p:nvGrpSpPr>
            <p:cNvPr id="21" name="그룹 20"/>
            <p:cNvGrpSpPr/>
            <p:nvPr/>
          </p:nvGrpSpPr>
          <p:grpSpPr>
            <a:xfrm>
              <a:off x="2053607" y="584497"/>
              <a:ext cx="8381157" cy="4757209"/>
              <a:chOff x="2053607" y="584497"/>
              <a:chExt cx="8381157" cy="4757209"/>
            </a:xfrm>
          </p:grpSpPr>
          <p:pic>
            <p:nvPicPr>
              <p:cNvPr id="17" name="그림 16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2053607" y="584497"/>
                <a:ext cx="8381157" cy="4757209"/>
              </a:xfrm>
              <a:prstGeom prst="rect">
                <a:avLst/>
              </a:prstGeom>
            </p:spPr>
          </p:pic>
          <p:sp>
            <p:nvSpPr>
              <p:cNvPr id="18" name="직사각형 17"/>
              <p:cNvSpPr/>
              <p:nvPr/>
            </p:nvSpPr>
            <p:spPr>
              <a:xfrm>
                <a:off x="5578337" y="1849920"/>
                <a:ext cx="672962" cy="201888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19" name="직사각형 18"/>
              <p:cNvSpPr/>
              <p:nvPr/>
            </p:nvSpPr>
            <p:spPr>
              <a:xfrm>
                <a:off x="8588238" y="1847021"/>
                <a:ext cx="672962" cy="201888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9351482" y="1417154"/>
                <a:ext cx="983561" cy="936970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sp>
          <p:nvSpPr>
            <p:cNvPr id="23" name="직사각형 22"/>
            <p:cNvSpPr/>
            <p:nvPr/>
          </p:nvSpPr>
          <p:spPr>
            <a:xfrm>
              <a:off x="4356656" y="3255482"/>
              <a:ext cx="517665" cy="19256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4395170" y="4101550"/>
              <a:ext cx="517665" cy="19256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27" name="오른쪽 화살표 26"/>
          <p:cNvSpPr/>
          <p:nvPr/>
        </p:nvSpPr>
        <p:spPr>
          <a:xfrm rot="5400013">
            <a:off x="5614573" y="5874437"/>
            <a:ext cx="383072" cy="1232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0216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5068" y="3548560"/>
            <a:ext cx="8622081" cy="8703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함초롬바탕"/>
                <a:ea typeface="함초롬바탕"/>
                <a:cs typeface="함초롬바탕"/>
              </a:rPr>
              <a:t>공적연금</a:t>
            </a:r>
            <a:r>
              <a:rPr lang="ko-KR" alt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함초롬바탕"/>
                <a:ea typeface="함초롬바탕"/>
                <a:cs typeface="함초롬바탕"/>
              </a:rPr>
              <a:t>은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함초롬바탕"/>
                <a:ea typeface="함초롬바탕"/>
                <a:cs typeface="함초롬바탕"/>
              </a:rPr>
              <a:t>  </a:t>
            </a:r>
            <a:r>
              <a:rPr lang="ko-KR" altLang="en-US" dirty="0" err="1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함초롬바탕"/>
                <a:ea typeface="함초롬바탕"/>
                <a:cs typeface="함초롬바탕"/>
              </a:rPr>
              <a:t>지급시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함초롬바탕"/>
                <a:ea typeface="함초롬바탕"/>
                <a:cs typeface="함초롬바탕"/>
              </a:rPr>
              <a:t> </a:t>
            </a:r>
            <a:r>
              <a:rPr lang="ko-KR" altLang="en-US" dirty="0" err="1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함초롬바탕"/>
                <a:ea typeface="함초롬바탕"/>
                <a:cs typeface="함초롬바탕"/>
              </a:rPr>
              <a:t>간이세액표에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함초롬바탕"/>
                <a:ea typeface="함초롬바탕"/>
                <a:cs typeface="함초롬바탕"/>
              </a:rPr>
              <a:t> 의하여 매월 원천징수하고 다음연도 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함초롬바탕"/>
                <a:ea typeface="함초롬바탕"/>
                <a:cs typeface="함초롬바탕"/>
              </a:rPr>
              <a:t>1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함초롬바탕"/>
                <a:ea typeface="함초롬바탕"/>
                <a:cs typeface="함초롬바탕"/>
              </a:rPr>
              <a:t>월분 연금 </a:t>
            </a:r>
            <a:r>
              <a:rPr lang="ko-KR" altLang="en-US" dirty="0" err="1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함초롬바탕"/>
                <a:ea typeface="함초롬바탕"/>
                <a:cs typeface="함초롬바탕"/>
              </a:rPr>
              <a:t>지급시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함초롬바탕"/>
                <a:ea typeface="함초롬바탕"/>
                <a:cs typeface="함초롬바탕"/>
              </a:rPr>
              <a:t>  </a:t>
            </a:r>
            <a:r>
              <a:rPr lang="ko-KR" altLang="en-US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함초롬바탕"/>
                <a:ea typeface="함초롬바탕"/>
                <a:cs typeface="함초롬바탕"/>
              </a:rPr>
              <a:t>연말정산하고 납세의무가 종결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함초롬바탕"/>
                <a:ea typeface="함초롬바탕"/>
                <a:cs typeface="함초롬바탕"/>
              </a:rPr>
              <a:t>,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함초롬바탕"/>
                <a:ea typeface="함초롬바탕"/>
                <a:cs typeface="함초롬바탕"/>
              </a:rPr>
              <a:t> </a:t>
            </a:r>
            <a:r>
              <a:rPr lang="ko-KR" altLang="en-US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함초롬바탕"/>
                <a:ea typeface="함초롬바탕"/>
                <a:cs typeface="함초롬바탕"/>
              </a:rPr>
              <a:t>타소득이</a:t>
            </a:r>
            <a:r>
              <a:rPr lang="ko-KR" alt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함초롬바탕"/>
                <a:ea typeface="함초롬바탕"/>
                <a:cs typeface="함초롬바탕"/>
              </a:rPr>
              <a:t> </a:t>
            </a:r>
            <a:r>
              <a:rPr lang="ko-KR" altLang="en-US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함초롬바탕"/>
                <a:ea typeface="함초롬바탕"/>
                <a:cs typeface="함초롬바탕"/>
              </a:rPr>
              <a:t>있는 경우 </a:t>
            </a:r>
            <a:r>
              <a:rPr lang="en-US" altLang="ko-KR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함초롬바탕"/>
                <a:ea typeface="함초롬바탕"/>
                <a:cs typeface="함초롬바탕"/>
              </a:rPr>
              <a:t>5</a:t>
            </a:r>
            <a:r>
              <a:rPr lang="ko-KR" altLang="en-US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함초롬바탕"/>
                <a:ea typeface="함초롬바탕"/>
                <a:cs typeface="함초롬바탕"/>
              </a:rPr>
              <a:t>월 종합소득세 확정신고</a:t>
            </a:r>
            <a:endParaRPr lang="ko-KR" altLang="en-US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>
          <a:xfrm>
            <a:off x="3287713" y="3698875"/>
            <a:ext cx="12192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379053"/>
              </p:ext>
            </p:extLst>
          </p:nvPr>
        </p:nvGraphicFramePr>
        <p:xfrm>
          <a:off x="1405465" y="721527"/>
          <a:ext cx="8497952" cy="2326019"/>
        </p:xfrm>
        <a:graphic>
          <a:graphicData uri="http://schemas.openxmlformats.org/drawingml/2006/table">
            <a:tbl>
              <a:tblPr firstRow="1" bandRow="1"/>
              <a:tblGrid>
                <a:gridCol w="1177396"/>
                <a:gridCol w="1152981"/>
                <a:gridCol w="1930310"/>
                <a:gridCol w="1563079"/>
                <a:gridCol w="2674186"/>
              </a:tblGrid>
              <a:tr h="345479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함초롬바탕"/>
                        </a:rPr>
                        <a:t>구 분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함초롬바탕"/>
                        </a:rPr>
                        <a:t>종 류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  <a:ea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함초롬바탕"/>
                        </a:rPr>
                        <a:t>불입시 공제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함초롬바탕"/>
                        </a:rPr>
                        <a:t>과세대상 연금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  <a:ea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345479">
                <a:tc rowSpan="2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함초롬바탕"/>
                        </a:rPr>
                        <a:t>공적연금소득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  <a:ea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함초롬바탕"/>
                        </a:rPr>
                        <a:t>국민연금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  <a:ea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함초롬바탕"/>
                        </a:rPr>
                        <a:t>국민연금법에 의한 연금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  <a:ea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함초롬바탕"/>
                        </a:rPr>
                        <a:t>국민연금 소득공제</a:t>
                      </a:r>
                    </a:p>
                    <a:p>
                      <a:pPr marL="0" marR="0" indent="0" algn="just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함초롬바탕"/>
                        </a:rPr>
                        <a:t>(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함초롬바탕"/>
                        </a:rPr>
                        <a:t>연간 불입액 전액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함초롬바탕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함초롬바탕"/>
                        </a:rPr>
                        <a:t>2002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함초롬바탕"/>
                        </a:rPr>
                        <a:t>년 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함초롬바탕"/>
                        </a:rPr>
                        <a:t>1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함초롬바탕"/>
                        </a:rPr>
                        <a:t>월 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함초롬바탕"/>
                        </a:rPr>
                        <a:t>1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함초롬바탕"/>
                        </a:rPr>
                        <a:t>일 이후 기여금납부분에 해당하는 연금소득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696146"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함초롬바탕"/>
                        </a:rPr>
                        <a:t>특수직연금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  <a:ea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kern="0" spc="0" dirty="0">
                          <a:solidFill>
                            <a:srgbClr val="FF0000"/>
                          </a:solidFill>
                          <a:effectLst/>
                          <a:latin typeface="함초롬바탕"/>
                          <a:ea typeface="함초롬바탕"/>
                        </a:rPr>
                        <a:t>공무원</a:t>
                      </a:r>
                      <a:r>
                        <a:rPr lang="en-US" altLang="ko-KR" sz="1200" kern="0" spc="0" dirty="0">
                          <a:solidFill>
                            <a:srgbClr val="FF0000"/>
                          </a:solidFill>
                          <a:effectLst/>
                          <a:latin typeface="함초롬바탕"/>
                          <a:ea typeface="함초롬바탕"/>
                        </a:rPr>
                        <a:t>,</a:t>
                      </a:r>
                      <a:r>
                        <a:rPr lang="ko-KR" altLang="en-US" sz="1200" kern="0" spc="0" dirty="0">
                          <a:solidFill>
                            <a:srgbClr val="FF0000"/>
                          </a:solidFill>
                          <a:effectLst/>
                          <a:latin typeface="함초롬바탕"/>
                          <a:ea typeface="함초롬바탕"/>
                        </a:rPr>
                        <a:t>군인</a:t>
                      </a:r>
                      <a:r>
                        <a:rPr lang="en-US" altLang="ko-KR" sz="1200" kern="0" spc="0" dirty="0">
                          <a:solidFill>
                            <a:srgbClr val="FF0000"/>
                          </a:solidFill>
                          <a:effectLst/>
                          <a:latin typeface="함초롬바탕"/>
                          <a:ea typeface="함초롬바탕"/>
                        </a:rPr>
                        <a:t>,</a:t>
                      </a:r>
                      <a:r>
                        <a:rPr lang="ko-KR" altLang="en-US" sz="1200" kern="0" spc="0" dirty="0">
                          <a:solidFill>
                            <a:srgbClr val="FF0000"/>
                          </a:solidFill>
                          <a:effectLst/>
                          <a:latin typeface="함초롬바탕"/>
                          <a:ea typeface="함초롬바탕"/>
                        </a:rPr>
                        <a:t>교직원이 </a:t>
                      </a:r>
                      <a:r>
                        <a:rPr lang="ko-KR" altLang="en-US" sz="1200" kern="0" spc="0" dirty="0" err="1">
                          <a:solidFill>
                            <a:srgbClr val="FF0000"/>
                          </a:solidFill>
                          <a:effectLst/>
                          <a:latin typeface="함초롬바탕"/>
                          <a:ea typeface="함초롬바탕"/>
                        </a:rPr>
                        <a:t>퇴직후</a:t>
                      </a:r>
                      <a:r>
                        <a:rPr lang="ko-KR" altLang="en-US" sz="1200" kern="0" spc="0" dirty="0">
                          <a:solidFill>
                            <a:srgbClr val="FF0000"/>
                          </a:solidFill>
                          <a:effectLst/>
                          <a:latin typeface="함초롬바탕"/>
                          <a:ea typeface="함초롬바탕"/>
                        </a:rPr>
                        <a:t> 받는 연금소득</a:t>
                      </a:r>
                      <a:endParaRPr lang="ko-KR" altLang="en-US" sz="1200" kern="0" spc="0" dirty="0">
                        <a:solidFill>
                          <a:srgbClr val="FF0000"/>
                        </a:solidFill>
                        <a:effectLst/>
                        <a:latin typeface="한양신명조"/>
                        <a:ea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</a:tr>
              <a:tr h="345479">
                <a:tc rowSpan="2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함초롬바탕"/>
                        </a:rPr>
                        <a:t>사적연금소득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  <a:ea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함초롬바탕"/>
                        </a:rPr>
                        <a:t>연금저축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  <a:ea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함초롬바탕"/>
                        </a:rPr>
                        <a:t>연금보험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함초롬바탕"/>
                        </a:rPr>
                        <a:t>. 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함초롬바탕"/>
                        </a:rPr>
                        <a:t>연금저축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  <a:ea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함초롬바탕"/>
                        </a:rPr>
                        <a:t>연금저축 세액공제</a:t>
                      </a:r>
                    </a:p>
                    <a:p>
                      <a:pPr marL="0" marR="0" indent="0" algn="just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함초롬바탕"/>
                        </a:rPr>
                        <a:t>(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함초롬바탕"/>
                        </a:rPr>
                        <a:t>연간 불입액 전액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함초롬바탕"/>
                        </a:rPr>
                        <a:t>)</a:t>
                      </a:r>
                    </a:p>
                    <a:p>
                      <a:pPr marL="0" marR="0" indent="0" algn="just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함초롬바탕"/>
                        </a:rPr>
                        <a:t>(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함초롬바탕"/>
                        </a:rPr>
                        <a:t>한도 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함초롬바탕"/>
                        </a:rPr>
                        <a:t>700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함초롬바탕"/>
                        </a:rPr>
                        <a:t>만원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함초롬바탕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함초롬바탕"/>
                        </a:rPr>
                        <a:t>2001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함초롬바탕"/>
                        </a:rPr>
                        <a:t>년 이후 불입된 연금저축소득공제 받은 부분의 연금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593436"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함초롬바탕"/>
                        </a:rPr>
                        <a:t>퇴직연금등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한양신명조"/>
                        <a:ea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함초롬바탕"/>
                        </a:rPr>
                        <a:t>확정기여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함초롬바탕"/>
                        </a:rPr>
                        <a:t>,</a:t>
                      </a: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함초롬바탕"/>
                          <a:ea typeface="함초롬바탕"/>
                        </a:rPr>
                        <a:t>확정급여형연금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3"/>
          <p:cNvSpPr>
            <a:spLocks noChangeArrowheads="1"/>
          </p:cNvSpPr>
          <p:nvPr/>
        </p:nvSpPr>
        <p:spPr>
          <a:xfrm>
            <a:off x="2179638" y="5386039"/>
            <a:ext cx="12192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312332" y="275404"/>
            <a:ext cx="3118546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>
              <a:tabLst>
                <a:tab pos="1428750" algn="l"/>
              </a:tabLst>
              <a:defRPr/>
            </a:pPr>
            <a:r>
              <a:rPr lang="ko-KR" altLang="en-US" b="1" dirty="0">
                <a:solidFill>
                  <a:schemeClr val="lt1"/>
                </a:solidFill>
              </a:rPr>
              <a:t>소득세 과세대상 연금소득 </a:t>
            </a:r>
          </a:p>
        </p:txBody>
      </p:sp>
      <p:sp>
        <p:nvSpPr>
          <p:cNvPr id="18" name="타원 17"/>
          <p:cNvSpPr/>
          <p:nvPr/>
        </p:nvSpPr>
        <p:spPr>
          <a:xfrm>
            <a:off x="1346200" y="1292112"/>
            <a:ext cx="999067" cy="4656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3537501" y="1463624"/>
            <a:ext cx="2196871" cy="5883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21" name="직선 연결선 20"/>
          <p:cNvCxnSpPr/>
          <p:nvPr/>
        </p:nvCxnSpPr>
        <p:spPr>
          <a:xfrm>
            <a:off x="1542731" y="3990097"/>
            <a:ext cx="5842000" cy="84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타원 24"/>
          <p:cNvSpPr/>
          <p:nvPr/>
        </p:nvSpPr>
        <p:spPr>
          <a:xfrm>
            <a:off x="7037370" y="1079542"/>
            <a:ext cx="3171841" cy="10171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46200" y="3658582"/>
            <a:ext cx="1141191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600" dirty="0" smtClean="0"/>
              <a:t>근로소득</a:t>
            </a:r>
            <a:endParaRPr lang="ko-KR" alt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9177377" y="3671671"/>
            <a:ext cx="772536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600" dirty="0" smtClean="0"/>
              <a:t>급여</a:t>
            </a:r>
            <a:endParaRPr lang="ko-KR" alt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8312212" y="4610823"/>
            <a:ext cx="256477" cy="359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 dirty="0"/>
          </a:p>
        </p:txBody>
      </p:sp>
      <p:sp>
        <p:nvSpPr>
          <p:cNvPr id="31" name="오른쪽 화살표 30"/>
          <p:cNvSpPr/>
          <p:nvPr/>
        </p:nvSpPr>
        <p:spPr>
          <a:xfrm rot="5400013">
            <a:off x="5678887" y="5061739"/>
            <a:ext cx="383072" cy="1232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1346200" y="275404"/>
            <a:ext cx="3084678" cy="369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1" animBg="1"/>
      <p:bldP spid="25" grpId="2" animBg="1"/>
      <p:bldP spid="5" grpId="3" animBg="1"/>
      <p:bldP spid="20" grpId="4" animBg="1"/>
      <p:bldP spid="31" grpId="6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 rot="5400013">
            <a:off x="5591654" y="6068588"/>
            <a:ext cx="383072" cy="1232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049023" y="202183"/>
            <a:ext cx="547697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지방소득세 신고서 작성 </a:t>
            </a:r>
            <a:r>
              <a:rPr lang="en-US" altLang="ko-KR" dirty="0" smtClean="0"/>
              <a:t>5</a:t>
            </a:r>
            <a:r>
              <a:rPr lang="ko-KR" altLang="en-US" dirty="0" smtClean="0"/>
              <a:t>분 불러오기로 자동입력</a:t>
            </a:r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1049023" y="202183"/>
            <a:ext cx="5476973" cy="369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23" y="656371"/>
            <a:ext cx="9392961" cy="5801535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9241532" y="3996963"/>
            <a:ext cx="1084065" cy="22624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777113" y="3879253"/>
            <a:ext cx="134803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소득세 납부세액의 </a:t>
            </a:r>
            <a:r>
              <a:rPr lang="en-US" altLang="ko-KR" sz="1200" dirty="0" smtClean="0"/>
              <a:t>10%</a:t>
            </a:r>
            <a:endParaRPr lang="ko-KR" alt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1918459" y="395494"/>
            <a:ext cx="7764944" cy="6781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2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200" b="1" dirty="0" smtClean="0"/>
              <a:t>신고서 제출 후도 수정할 </a:t>
            </a:r>
            <a:r>
              <a:rPr lang="ko-KR" altLang="en-US" sz="2200" b="1" dirty="0"/>
              <a:t>사항이 있을 경우 </a:t>
            </a:r>
            <a:r>
              <a:rPr lang="en-US" altLang="ko-KR" sz="2200" b="1" dirty="0" smtClean="0"/>
              <a:t/>
            </a:r>
            <a:br>
              <a:rPr lang="en-US" altLang="ko-KR" sz="2200" b="1" dirty="0" smtClean="0"/>
            </a:br>
            <a:r>
              <a:rPr lang="ko-KR" altLang="en-US" sz="2200" b="1" dirty="0" err="1" smtClean="0"/>
              <a:t>새로작성하기</a:t>
            </a:r>
            <a:r>
              <a:rPr lang="ko-KR" altLang="en-US" sz="2200" b="1" dirty="0" smtClean="0"/>
              <a:t> </a:t>
            </a:r>
            <a:r>
              <a:rPr lang="ko-KR" altLang="en-US" sz="2200" b="1" dirty="0"/>
              <a:t>버튼을 </a:t>
            </a:r>
            <a:r>
              <a:rPr lang="ko-KR" altLang="en-US" sz="2200" b="1" dirty="0" smtClean="0"/>
              <a:t>클릭</a:t>
            </a:r>
            <a:endParaRPr lang="en-US" altLang="ko-KR" sz="22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1893987" y="1134164"/>
            <a:ext cx="7766512" cy="3975163"/>
            <a:chOff x="1873281" y="1154873"/>
            <a:chExt cx="7766512" cy="4274377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873281" y="1154873"/>
              <a:ext cx="7766512" cy="4274377"/>
            </a:xfrm>
            <a:prstGeom prst="rect">
              <a:avLst/>
            </a:prstGeom>
          </p:spPr>
        </p:pic>
        <p:sp>
          <p:nvSpPr>
            <p:cNvPr id="15" name="직사각형 14"/>
            <p:cNvSpPr/>
            <p:nvPr/>
          </p:nvSpPr>
          <p:spPr>
            <a:xfrm>
              <a:off x="5161309" y="5066885"/>
              <a:ext cx="672962" cy="20188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cxnSp>
        <p:nvCxnSpPr>
          <p:cNvPr id="14" name="직선 화살표 연결선 13"/>
          <p:cNvCxnSpPr/>
          <p:nvPr/>
        </p:nvCxnSpPr>
        <p:spPr>
          <a:xfrm>
            <a:off x="6165130" y="1134164"/>
            <a:ext cx="1166409" cy="28095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 dirty="0"/>
          </a:p>
        </p:txBody>
      </p:sp>
      <p:sp>
        <p:nvSpPr>
          <p:cNvPr id="18" name="오른쪽 화살표 17"/>
          <p:cNvSpPr/>
          <p:nvPr/>
        </p:nvSpPr>
        <p:spPr>
          <a:xfrm rot="5400013">
            <a:off x="5940777" y="5702350"/>
            <a:ext cx="383072" cy="1232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055806" y="5428924"/>
            <a:ext cx="4453201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사업소득이 있는 경우 다음 장에서 계속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뒤쪽의 아름답고 부드럽고 푹신한 메시 천"/>
          <p:cNvPicPr>
            <a:picLocks noChangeAspect="1"/>
          </p:cNvPicPr>
          <p:nvPr/>
        </p:nvPicPr>
        <p:blipFill rotWithShape="1">
          <a:blip r:embed="rId3">
            <a:alphaModFix amt="55000"/>
          </a:blip>
          <a:srcRect t="23810"/>
          <a:stretch>
            <a:fillRect/>
          </a:stretch>
        </p:blipFill>
        <p:spPr>
          <a:xfrm>
            <a:off x="1232136" y="239900"/>
            <a:ext cx="9143984" cy="5404992"/>
          </a:xfrm>
          <a:custGeom>
            <a:avLst/>
            <a:gdLst/>
            <a:ahLst/>
            <a:cxnLst/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18765" y="124271"/>
            <a:ext cx="9106290" cy="1505181"/>
          </a:xfrm>
          <a:solidFill>
            <a:srgbClr val="203A7B"/>
          </a:solidFill>
        </p:spPr>
        <p:txBody>
          <a:bodyPr>
            <a:noAutofit/>
          </a:bodyPr>
          <a:lstStyle/>
          <a:p>
            <a:pPr lvl="0" algn="ctr">
              <a:defRPr/>
            </a:pPr>
            <a:r>
              <a:rPr lang="en-US" altLang="ko-KR" sz="4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&lt;</a:t>
            </a:r>
            <a:r>
              <a:rPr lang="ko-KR" altLang="en-US" sz="4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근로 </a:t>
            </a:r>
            <a:r>
              <a:rPr lang="en-US" altLang="ko-KR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QR</a:t>
            </a:r>
            <a:r>
              <a:rPr lang="en-US" altLang="ko-KR" sz="4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</a:t>
            </a:r>
            <a:r>
              <a:rPr lang="ko-KR" altLang="en-US" sz="4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연금소득</a:t>
            </a:r>
            <a:r>
              <a:rPr lang="en-US" altLang="ko-KR" sz="4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&gt;</a:t>
            </a:r>
            <a:r>
              <a:rPr lang="ko-KR" altLang="en-US" sz="4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</a:t>
            </a:r>
            <a:r>
              <a:rPr lang="en-US" altLang="ko-KR" sz="40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+</a:t>
            </a:r>
            <a:r>
              <a:rPr lang="ko-KR" altLang="en-US" sz="40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사업소득 </a:t>
            </a:r>
            <a:br>
              <a:rPr lang="ko-KR" altLang="en-US" sz="40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</a:br>
            <a:r>
              <a:rPr lang="ko-KR" altLang="en-US" sz="400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간평장부로</a:t>
            </a:r>
            <a:r>
              <a:rPr lang="ko-KR" altLang="en-US" sz="40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소득금액 죽이기</a:t>
            </a:r>
            <a:r>
              <a:rPr lang="en-US" altLang="ko-KR" sz="2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 </a:t>
            </a:r>
            <a:r>
              <a:rPr lang="en-US" altLang="ko-KR" sz="4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</a:rPr>
              <a:t>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80190" y="2248601"/>
            <a:ext cx="19370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2022. 5. </a:t>
            </a: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9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1946246" y="3157490"/>
            <a:ext cx="8299507" cy="1171792"/>
            <a:chOff x="2148835" y="4544826"/>
            <a:chExt cx="8299507" cy="1171792"/>
          </a:xfrm>
        </p:grpSpPr>
        <p:sp>
          <p:nvSpPr>
            <p:cNvPr id="5" name="TextBox 4"/>
            <p:cNvSpPr txBox="1"/>
            <p:nvPr/>
          </p:nvSpPr>
          <p:spPr>
            <a:xfrm>
              <a:off x="5969781" y="5131844"/>
              <a:ext cx="447856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160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강사 황선의  </a:t>
              </a:r>
              <a:r>
                <a:rPr lang="ko-KR" altLang="en-US" sz="16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세무법인정명 대표세무사</a:t>
              </a:r>
              <a:r>
                <a:rPr lang="en-US" altLang="ko-KR" sz="16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/>
              </a:r>
              <a:br>
                <a:rPr lang="en-US" altLang="ko-KR" sz="16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</a:br>
              <a:r>
                <a:rPr lang="en-US" altLang="ko-KR" sz="16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                  </a:t>
              </a:r>
              <a:r>
                <a:rPr lang="ko-KR" altLang="en-US" sz="16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국세동우회 자원봉사 수석부단장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48835" y="4544826"/>
              <a:ext cx="5521665" cy="4489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400"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공무원연금공단 </a:t>
              </a:r>
              <a:r>
                <a:rPr lang="en-US" altLang="ko-KR" sz="240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&amp;</a:t>
              </a:r>
              <a:r>
                <a:rPr lang="ko-KR" altLang="en-US" sz="240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국세동회자원봉사단 </a:t>
              </a:r>
              <a:r>
                <a:rPr lang="en-US" altLang="ko-KR" sz="240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</a:rPr>
                <a:t> </a:t>
              </a:r>
            </a:p>
          </p:txBody>
        </p:sp>
      </p:grp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0" name="오른쪽 화살표 29"/>
          <p:cNvSpPr/>
          <p:nvPr/>
        </p:nvSpPr>
        <p:spPr>
          <a:xfrm rot="5400013">
            <a:off x="5417860" y="4642399"/>
            <a:ext cx="383072" cy="1232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8"/>
          <p:cNvSpPr>
            <a:spLocks noChangeArrowheads="1"/>
          </p:cNvSpPr>
          <p:nvPr/>
        </p:nvSpPr>
        <p:spPr>
          <a:xfrm>
            <a:off x="1179001" y="699349"/>
            <a:ext cx="7163721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rgbClr val="000000"/>
                </a:solidFill>
                <a:latin typeface="Arial"/>
                <a:ea typeface="돋움"/>
              </a:defRPr>
            </a:lvl1pPr>
            <a:lvl2pPr marL="742950" indent="-285750" eaLnBrk="0" hangingPunct="0">
              <a:defRPr sz="900">
                <a:solidFill>
                  <a:srgbClr val="000000"/>
                </a:solidFill>
                <a:latin typeface="Arial"/>
                <a:ea typeface="돋움"/>
              </a:defRPr>
            </a:lvl2pPr>
            <a:lvl3pPr marL="1143000" indent="-228600" eaLnBrk="0" hangingPunct="0">
              <a:defRPr sz="900">
                <a:solidFill>
                  <a:srgbClr val="000000"/>
                </a:solidFill>
                <a:latin typeface="Arial"/>
                <a:ea typeface="돋움"/>
              </a:defRPr>
            </a:lvl3pPr>
            <a:lvl4pPr marL="1600200" indent="-228600" eaLnBrk="0" hangingPunct="0">
              <a:defRPr sz="900">
                <a:solidFill>
                  <a:srgbClr val="000000"/>
                </a:solidFill>
                <a:latin typeface="Arial"/>
                <a:ea typeface="돋움"/>
              </a:defRPr>
            </a:lvl4pPr>
            <a:lvl5pPr marL="2057400" indent="-228600" eaLnBrk="0" hangingPunct="0">
              <a:defRPr sz="900">
                <a:solidFill>
                  <a:srgbClr val="000000"/>
                </a:solidFill>
                <a:latin typeface="Arial"/>
                <a:ea typeface="돋움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/>
              <a:defRPr sz="900">
                <a:solidFill>
                  <a:srgbClr val="000000"/>
                </a:solidFill>
                <a:latin typeface="Arial"/>
                <a:ea typeface="돋움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/>
              <a:defRPr sz="900">
                <a:solidFill>
                  <a:srgbClr val="000000"/>
                </a:solidFill>
                <a:latin typeface="Arial"/>
                <a:ea typeface="돋움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/>
              <a:defRPr sz="900">
                <a:solidFill>
                  <a:srgbClr val="000000"/>
                </a:solidFill>
                <a:latin typeface="Arial"/>
                <a:ea typeface="돋움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/>
              <a:defRPr sz="900">
                <a:solidFill>
                  <a:srgbClr val="000000"/>
                </a:solidFill>
                <a:latin typeface="Arial"/>
                <a:ea typeface="돋움"/>
              </a:defRPr>
            </a:lvl9pPr>
          </a:lstStyle>
          <a:p>
            <a:pPr eaLnBrk="1" hangingPunct="1">
              <a:defRPr/>
            </a:pPr>
            <a:r>
              <a:rPr lang="ko-KR" altLang="en-US" sz="1800" dirty="0">
                <a:solidFill>
                  <a:schemeClr val="tx1"/>
                </a:solidFill>
                <a:latin typeface="HY헤드라인M"/>
                <a:ea typeface="HY헤드라인M"/>
              </a:rPr>
              <a:t>개업할 </a:t>
            </a:r>
            <a:r>
              <a:rPr lang="ko-KR" altLang="en-US" sz="1800" dirty="0" smtClean="0">
                <a:solidFill>
                  <a:schemeClr val="tx1"/>
                </a:solidFill>
                <a:latin typeface="HY헤드라인M"/>
                <a:ea typeface="HY헤드라인M"/>
              </a:rPr>
              <a:t>때부터 간편장부로 라도 소득세 신고를 </a:t>
            </a:r>
            <a:r>
              <a:rPr lang="ko-KR" altLang="en-US" sz="1800" dirty="0">
                <a:solidFill>
                  <a:schemeClr val="tx1"/>
                </a:solidFill>
                <a:latin typeface="HY헤드라인M"/>
                <a:ea typeface="HY헤드라인M"/>
              </a:rPr>
              <a:t>해야 유리 </a:t>
            </a:r>
            <a:endParaRPr lang="en-US" altLang="ko-KR" sz="1800" dirty="0" smtClean="0">
              <a:solidFill>
                <a:schemeClr val="tx1"/>
              </a:solidFill>
              <a:latin typeface="HY헤드라인M"/>
              <a:ea typeface="HY헤드라인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9001" y="3214768"/>
            <a:ext cx="7729329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dirty="0" err="1"/>
              <a:t>개업할때</a:t>
            </a:r>
            <a:r>
              <a:rPr lang="ko-KR" altLang="en-US" dirty="0"/>
              <a:t> </a:t>
            </a:r>
            <a:r>
              <a:rPr lang="ko-KR" altLang="en-US" dirty="0" smtClean="0"/>
              <a:t>결손</a:t>
            </a:r>
            <a:r>
              <a:rPr lang="en-US" altLang="ko-KR" dirty="0" smtClean="0"/>
              <a:t>(</a:t>
            </a:r>
            <a:r>
              <a:rPr lang="ko-KR" altLang="en-US" dirty="0" smtClean="0"/>
              <a:t>적자</a:t>
            </a:r>
            <a:r>
              <a:rPr lang="en-US" altLang="ko-KR" dirty="0" smtClean="0"/>
              <a:t>)</a:t>
            </a:r>
            <a:r>
              <a:rPr lang="ko-KR" altLang="en-US" dirty="0" smtClean="0"/>
              <a:t>금은 이월결손금으로 </a:t>
            </a:r>
            <a:r>
              <a:rPr lang="en-US" altLang="ko-KR" dirty="0"/>
              <a:t>15</a:t>
            </a:r>
            <a:r>
              <a:rPr lang="ko-KR" altLang="en-US" dirty="0" err="1"/>
              <a:t>년이내</a:t>
            </a:r>
            <a:r>
              <a:rPr lang="ko-KR" altLang="en-US" dirty="0"/>
              <a:t> 이익이 </a:t>
            </a:r>
            <a:r>
              <a:rPr lang="ko-KR" altLang="en-US" dirty="0" err="1"/>
              <a:t>발생할때</a:t>
            </a:r>
            <a:r>
              <a:rPr lang="ko-KR" altLang="en-US" dirty="0"/>
              <a:t> 공제</a:t>
            </a:r>
          </a:p>
        </p:txBody>
      </p:sp>
      <p:sp>
        <p:nvSpPr>
          <p:cNvPr id="9" name="아래쪽 화살표 8"/>
          <p:cNvSpPr/>
          <p:nvPr/>
        </p:nvSpPr>
        <p:spPr>
          <a:xfrm>
            <a:off x="4614343" y="5791326"/>
            <a:ext cx="1227908" cy="334213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099161" y="4293839"/>
            <a:ext cx="9110050" cy="11165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101600" indent="-1016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i="0" u="none" strike="noStrike" dirty="0"/>
              <a:t>1. </a:t>
            </a:r>
            <a:r>
              <a:rPr sz="1400" b="0" i="0" u="none" strike="noStrike" dirty="0" err="1"/>
              <a:t>직장가입자의</a:t>
            </a:r>
            <a:r>
              <a:rPr sz="1400" b="0" i="0" u="none" strike="noStrike" dirty="0"/>
              <a:t> </a:t>
            </a:r>
            <a:r>
              <a:rPr sz="1400" b="0" i="0" u="none" strike="noStrike" dirty="0" err="1"/>
              <a:t>피부양자는</a:t>
            </a:r>
            <a:r>
              <a:rPr sz="1400" b="0" i="0" u="none" strike="noStrike" dirty="0"/>
              <a:t> </a:t>
            </a:r>
            <a:r>
              <a:rPr sz="1400" b="0" i="0" u="none" strike="noStrike" dirty="0" err="1"/>
              <a:t>다음</a:t>
            </a:r>
            <a:r>
              <a:rPr sz="1400" b="0" i="0" u="none" strike="noStrike" dirty="0"/>
              <a:t> 각 </a:t>
            </a:r>
            <a:r>
              <a:rPr sz="1400" b="0" i="0" u="none" strike="noStrike" dirty="0" err="1"/>
              <a:t>목에서</a:t>
            </a:r>
            <a:r>
              <a:rPr sz="1400" b="0" i="0" u="none" strike="noStrike" dirty="0"/>
              <a:t> </a:t>
            </a:r>
            <a:r>
              <a:rPr sz="1400" b="0" i="0" u="none" strike="noStrike" dirty="0" err="1"/>
              <a:t>정하는</a:t>
            </a:r>
            <a:r>
              <a:rPr sz="1400" b="0" i="0" u="none" strike="noStrike" dirty="0"/>
              <a:t> </a:t>
            </a:r>
            <a:r>
              <a:rPr sz="1400" b="0" i="0" u="none" strike="noStrike" dirty="0" err="1"/>
              <a:t>소득요건을</a:t>
            </a:r>
            <a:r>
              <a:rPr sz="1400" b="0" i="0" u="none" strike="noStrike" dirty="0"/>
              <a:t> </a:t>
            </a:r>
            <a:r>
              <a:rPr sz="1400" b="0" i="0" u="none" strike="noStrike" dirty="0" err="1"/>
              <a:t>모두</a:t>
            </a:r>
            <a:r>
              <a:rPr sz="1400" b="0" i="0" u="none" strike="noStrike" dirty="0"/>
              <a:t> </a:t>
            </a:r>
            <a:r>
              <a:rPr sz="1400" b="0" i="0" u="none" strike="noStrike" dirty="0" err="1"/>
              <a:t>충족하여야</a:t>
            </a:r>
            <a:r>
              <a:rPr sz="1400" b="0" i="0" u="none" strike="noStrike" dirty="0"/>
              <a:t> </a:t>
            </a:r>
            <a:r>
              <a:rPr sz="1400" b="0" i="0" u="none" strike="noStrike" dirty="0" err="1"/>
              <a:t>한다</a:t>
            </a:r>
            <a:r>
              <a:rPr lang="en-US" sz="1400" b="0" i="0" u="none" strike="noStrike" dirty="0"/>
              <a:t>.</a:t>
            </a:r>
          </a:p>
          <a:p>
            <a:pPr marL="254000" indent="-2540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 dirty="0"/>
              <a:t>나</a:t>
            </a:r>
            <a:r>
              <a:rPr lang="en-US" sz="1400" b="0" i="0" u="none" strike="noStrike" dirty="0"/>
              <a:t>. </a:t>
            </a:r>
            <a:r>
              <a:rPr sz="1400" b="0" i="0" u="none" strike="noStrike" dirty="0" err="1"/>
              <a:t>사업소득이</a:t>
            </a:r>
            <a:r>
              <a:rPr sz="1400" b="0" i="0" u="none" strike="noStrike" dirty="0"/>
              <a:t> </a:t>
            </a:r>
            <a:r>
              <a:rPr sz="1400" b="0" i="0" u="none" strike="noStrike" dirty="0" err="1"/>
              <a:t>없을</a:t>
            </a:r>
            <a:r>
              <a:rPr sz="1400" b="0" i="0" u="none" strike="noStrike" dirty="0"/>
              <a:t> 것</a:t>
            </a:r>
            <a:r>
              <a:rPr lang="en-US" sz="1400" b="0" i="0" u="none" strike="noStrike" dirty="0"/>
              <a:t>. </a:t>
            </a:r>
            <a:r>
              <a:rPr lang="ko-KR" altLang="en-US" sz="1400" b="0" i="0" u="none" strike="noStrike" dirty="0"/>
              <a:t>단 </a:t>
            </a:r>
            <a:r>
              <a:rPr sz="1400" b="0" i="0" u="none" strike="noStrike" dirty="0" err="1"/>
              <a:t>다음의</a:t>
            </a:r>
            <a:r>
              <a:rPr sz="1400" b="0" i="0" u="none" strike="noStrike" dirty="0"/>
              <a:t> </a:t>
            </a:r>
            <a:r>
              <a:rPr sz="1400" b="0" i="0" u="none" strike="noStrike" dirty="0" err="1"/>
              <a:t>어느</a:t>
            </a:r>
            <a:r>
              <a:rPr sz="1400" b="0" i="0" u="none" strike="noStrike" dirty="0"/>
              <a:t> </a:t>
            </a:r>
            <a:r>
              <a:rPr sz="1400" b="0" i="0" u="none" strike="noStrike" dirty="0" err="1"/>
              <a:t>하나에</a:t>
            </a:r>
            <a:r>
              <a:rPr sz="1400" b="0" i="0" u="none" strike="noStrike" dirty="0"/>
              <a:t> </a:t>
            </a:r>
            <a:r>
              <a:rPr sz="1400" b="0" i="0" u="none" strike="noStrike" dirty="0" err="1"/>
              <a:t>해당하고</a:t>
            </a:r>
            <a:r>
              <a:rPr lang="en-US" sz="1400" b="0" i="0" u="none" strike="noStrike" dirty="0"/>
              <a:t>, </a:t>
            </a:r>
            <a:r>
              <a:rPr sz="1400" b="0" i="0" u="none" strike="noStrike" dirty="0" err="1"/>
              <a:t>사업소득의</a:t>
            </a:r>
            <a:r>
              <a:rPr sz="1400" b="0" i="0" u="none" strike="noStrike" dirty="0"/>
              <a:t> </a:t>
            </a:r>
            <a:r>
              <a:rPr sz="1400" b="0" i="0" u="none" strike="noStrike" dirty="0" err="1"/>
              <a:t>합계액이</a:t>
            </a:r>
            <a:r>
              <a:rPr sz="1400" b="0" i="0" u="none" strike="noStrike" dirty="0"/>
              <a:t> </a:t>
            </a:r>
            <a:r>
              <a:rPr sz="1400" b="0" i="0" u="none" strike="noStrike" dirty="0" err="1"/>
              <a:t>연간</a:t>
            </a:r>
            <a:r>
              <a:rPr sz="1400" b="0" i="0" u="none" strike="noStrike" dirty="0"/>
              <a:t> </a:t>
            </a:r>
            <a:r>
              <a:rPr lang="en-US" sz="1400" b="0" i="0" u="none" strike="noStrike" dirty="0"/>
              <a:t>500</a:t>
            </a:r>
            <a:r>
              <a:rPr sz="1400" b="0" i="0" u="none" strike="noStrike" dirty="0"/>
              <a:t>만원 </a:t>
            </a:r>
            <a:r>
              <a:rPr sz="1400" b="0" i="0" u="none" strike="noStrike" dirty="0" err="1"/>
              <a:t>이하인</a:t>
            </a:r>
            <a:r>
              <a:rPr sz="1400" b="0" i="0" u="none" strike="noStrike" dirty="0"/>
              <a:t> </a:t>
            </a:r>
            <a:r>
              <a:rPr sz="1400" b="0" i="0" u="none" strike="noStrike" dirty="0" err="1"/>
              <a:t>경우에는사업소득이</a:t>
            </a:r>
            <a:r>
              <a:rPr sz="1400" b="0" i="0" u="none" strike="noStrike" dirty="0"/>
              <a:t> </a:t>
            </a:r>
            <a:r>
              <a:rPr sz="1400" b="0" i="0" u="none" strike="noStrike" dirty="0" err="1"/>
              <a:t>없는</a:t>
            </a:r>
            <a:r>
              <a:rPr sz="1400" b="0" i="0" u="none" strike="noStrike" dirty="0"/>
              <a:t> </a:t>
            </a:r>
            <a:r>
              <a:rPr sz="1400" b="0" i="0" u="none" strike="noStrike" dirty="0" err="1"/>
              <a:t>것으로</a:t>
            </a:r>
            <a:r>
              <a:rPr sz="1400" b="0" i="0" u="none" strike="noStrike" dirty="0"/>
              <a:t> </a:t>
            </a:r>
            <a:r>
              <a:rPr sz="1400" b="0" i="0" u="none" strike="noStrike" dirty="0" err="1"/>
              <a:t>본다</a:t>
            </a:r>
            <a:r>
              <a:rPr lang="en-US" sz="1400" b="0" i="0" u="none" strike="noStrike" dirty="0"/>
              <a:t>.</a:t>
            </a:r>
            <a:r>
              <a:rPr lang="ko-KR" altLang="en-US" sz="1400" b="0" i="0" u="none" strike="noStrike" dirty="0"/>
              <a:t> </a:t>
            </a:r>
            <a:r>
              <a:rPr lang="en-US" sz="1400" b="0" i="0" u="none" strike="noStrike" dirty="0"/>
              <a:t>1) </a:t>
            </a:r>
            <a:r>
              <a:rPr sz="1400" b="0" i="0" u="none" strike="noStrike" dirty="0" err="1"/>
              <a:t>사업자등록이</a:t>
            </a:r>
            <a:r>
              <a:rPr sz="1400" b="0" i="0" u="none" strike="noStrike" dirty="0"/>
              <a:t> </a:t>
            </a:r>
            <a:r>
              <a:rPr sz="1400" b="0" i="0" u="none" strike="noStrike" dirty="0" err="1"/>
              <a:t>되어</a:t>
            </a:r>
            <a:r>
              <a:rPr sz="1400" b="0" i="0" u="none" strike="noStrike" dirty="0"/>
              <a:t> </a:t>
            </a:r>
            <a:r>
              <a:rPr sz="1400" b="0" i="0" u="none" strike="noStrike" dirty="0" err="1"/>
              <a:t>있지</a:t>
            </a:r>
            <a:r>
              <a:rPr sz="1400" b="0" i="0" u="none" strike="noStrike" dirty="0"/>
              <a:t> </a:t>
            </a:r>
            <a:r>
              <a:rPr sz="1400" b="0" i="0" u="none" strike="noStrike" dirty="0" err="1"/>
              <a:t>않은</a:t>
            </a:r>
            <a:r>
              <a:rPr sz="1400" b="0" i="0" u="none" strike="noStrike" dirty="0"/>
              <a:t> </a:t>
            </a:r>
            <a:r>
              <a:rPr sz="1400" b="0" i="0" u="none" strike="noStrike" dirty="0" err="1"/>
              <a:t>경우</a:t>
            </a:r>
            <a:endParaRPr lang="ko-KR" altLang="en-US" sz="1400" b="0" i="0" u="none" strike="noStrike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9161" y="3861697"/>
            <a:ext cx="911005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dirty="0"/>
              <a:t>건강보험료 피부양자에서 제외요건 </a:t>
            </a:r>
            <a:r>
              <a:rPr lang="ko-KR" altLang="en-US" dirty="0">
                <a:solidFill>
                  <a:srgbClr val="FF0000"/>
                </a:solidFill>
              </a:rPr>
              <a:t>건강보험법 시행규칙 별표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의</a:t>
            </a:r>
            <a:r>
              <a:rPr lang="en-US" altLang="ko-KR" dirty="0">
                <a:solidFill>
                  <a:srgbClr val="FF0000"/>
                </a:solidFill>
              </a:rPr>
              <a:t>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1179001" y="672962"/>
            <a:ext cx="7088306" cy="44217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179000" y="1310728"/>
            <a:ext cx="9406342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1] </a:t>
            </a:r>
            <a:r>
              <a:rPr lang="ko-KR" altLang="en-US" dirty="0" smtClean="0"/>
              <a:t>영업권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사례</a:t>
            </a:r>
            <a:r>
              <a:rPr lang="en-US" altLang="ko-KR" dirty="0" smtClean="0"/>
              <a:t>) </a:t>
            </a:r>
            <a:r>
              <a:rPr lang="ko-KR" altLang="en-US" dirty="0" smtClean="0"/>
              <a:t>사업양수로 개업할 때 지불한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권리금</a:t>
            </a:r>
            <a:r>
              <a:rPr lang="en-US" altLang="ko-KR" dirty="0" smtClean="0"/>
              <a:t>(</a:t>
            </a:r>
            <a:r>
              <a:rPr lang="ko-KR" altLang="en-US" dirty="0" smtClean="0"/>
              <a:t>영업권</a:t>
            </a:r>
            <a:r>
              <a:rPr lang="en-US" altLang="ko-KR" dirty="0" smtClean="0"/>
              <a:t>) 3</a:t>
            </a:r>
            <a:r>
              <a:rPr lang="ko-KR" altLang="en-US" dirty="0" err="1" smtClean="0"/>
              <a:t>억원</a:t>
            </a:r>
            <a:r>
              <a:rPr lang="en-US" altLang="ko-KR" dirty="0" smtClean="0"/>
              <a:t>”</a:t>
            </a:r>
            <a:r>
              <a:rPr lang="ko-KR" altLang="en-US" dirty="0" smtClean="0"/>
              <a:t>을 장부에 반영</a:t>
            </a:r>
            <a:endParaRPr lang="en-US" altLang="ko-KR" dirty="0" smtClean="0"/>
          </a:p>
          <a:p>
            <a:r>
              <a:rPr lang="en-US" altLang="ko-KR" dirty="0" smtClean="0"/>
              <a:t>5</a:t>
            </a:r>
            <a:r>
              <a:rPr lang="ko-KR" altLang="en-US" dirty="0" smtClean="0"/>
              <a:t>년간 무형자산으로 감가상각을 통해 비용으로 </a:t>
            </a:r>
            <a:r>
              <a:rPr lang="ko-KR" altLang="en-US" dirty="0" err="1" smtClean="0"/>
              <a:t>회계처리하여</a:t>
            </a:r>
            <a:r>
              <a:rPr lang="ko-KR" altLang="en-US" dirty="0" smtClean="0"/>
              <a:t> 절세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30% </a:t>
            </a:r>
            <a:r>
              <a:rPr lang="ko-KR" altLang="en-US" dirty="0" smtClean="0"/>
              <a:t>세율적용 가정 </a:t>
            </a:r>
            <a:r>
              <a:rPr lang="en-US" altLang="ko-KR" dirty="0" smtClean="0"/>
              <a:t>3</a:t>
            </a:r>
            <a:r>
              <a:rPr lang="ko-KR" altLang="en-US" dirty="0" err="1" smtClean="0"/>
              <a:t>억원</a:t>
            </a:r>
            <a:r>
              <a:rPr lang="en-US" altLang="ko-KR" dirty="0" smtClean="0"/>
              <a:t>×30%= </a:t>
            </a:r>
            <a:r>
              <a:rPr lang="ko-KR" altLang="en-US" u="sng" dirty="0" smtClean="0">
                <a:solidFill>
                  <a:srgbClr val="FF0000"/>
                </a:solidFill>
              </a:rPr>
              <a:t>종합소득세</a:t>
            </a:r>
            <a:r>
              <a:rPr lang="en-US" altLang="ko-KR" u="sng" dirty="0" smtClean="0">
                <a:solidFill>
                  <a:srgbClr val="FF0000"/>
                </a:solidFill>
              </a:rPr>
              <a:t> 9</a:t>
            </a:r>
            <a:r>
              <a:rPr lang="ko-KR" altLang="en-US" u="sng" dirty="0" err="1" smtClean="0">
                <a:solidFill>
                  <a:srgbClr val="FF0000"/>
                </a:solidFill>
              </a:rPr>
              <a:t>천만원</a:t>
            </a:r>
            <a:r>
              <a:rPr lang="en-US" altLang="ko-KR" u="sng" dirty="0" smtClean="0">
                <a:solidFill>
                  <a:srgbClr val="FF0000"/>
                </a:solidFill>
              </a:rPr>
              <a:t>(</a:t>
            </a:r>
            <a:r>
              <a:rPr lang="ko-KR" altLang="en-US" u="sng" dirty="0" smtClean="0">
                <a:solidFill>
                  <a:srgbClr val="FF0000"/>
                </a:solidFill>
              </a:rPr>
              <a:t>지방소득세 </a:t>
            </a:r>
            <a:r>
              <a:rPr lang="en-US" altLang="ko-KR" u="sng" dirty="0" smtClean="0">
                <a:solidFill>
                  <a:srgbClr val="FF0000"/>
                </a:solidFill>
              </a:rPr>
              <a:t>9</a:t>
            </a:r>
            <a:r>
              <a:rPr lang="ko-KR" altLang="en-US" u="sng" dirty="0" err="1" smtClean="0">
                <a:solidFill>
                  <a:srgbClr val="FF0000"/>
                </a:solidFill>
              </a:rPr>
              <a:t>백만원</a:t>
            </a:r>
            <a:r>
              <a:rPr lang="en-US" altLang="ko-KR" u="sng" dirty="0" smtClean="0">
                <a:solidFill>
                  <a:srgbClr val="FF0000"/>
                </a:solidFill>
              </a:rPr>
              <a:t>)</a:t>
            </a:r>
            <a:br>
              <a:rPr lang="en-US" altLang="ko-KR" u="sng" dirty="0" smtClean="0">
                <a:solidFill>
                  <a:srgbClr val="FF0000"/>
                </a:solidFill>
              </a:rPr>
            </a:br>
            <a:r>
              <a:rPr lang="en-US" altLang="ko-KR" u="sng" dirty="0" smtClean="0">
                <a:solidFill>
                  <a:srgbClr val="FF0000"/>
                </a:solidFill>
              </a:rPr>
              <a:t/>
            </a:r>
            <a:br>
              <a:rPr lang="en-US" altLang="ko-KR" u="sng" dirty="0" smtClean="0">
                <a:solidFill>
                  <a:srgbClr val="FF0000"/>
                </a:solidFill>
              </a:rPr>
            </a:br>
            <a:r>
              <a:rPr lang="en-US" altLang="ko-KR" dirty="0" smtClean="0"/>
              <a:t>2) </a:t>
            </a:r>
            <a:r>
              <a:rPr lang="ko-KR" altLang="en-US" dirty="0" smtClean="0"/>
              <a:t>인테리어 공사비 </a:t>
            </a:r>
            <a:r>
              <a:rPr lang="en-US" altLang="ko-KR" dirty="0" smtClean="0"/>
              <a:t>3</a:t>
            </a:r>
            <a:r>
              <a:rPr lang="ko-KR" altLang="en-US" dirty="0" err="1" smtClean="0"/>
              <a:t>억원</a:t>
            </a:r>
            <a:r>
              <a:rPr lang="ko-KR" altLang="en-US" dirty="0" smtClean="0"/>
              <a:t> 지급 매입세액은 공제 받게 되고 소득세 절세효과</a:t>
            </a:r>
            <a:endParaRPr lang="ko-KR" altLang="en-US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1099161" y="1358090"/>
            <a:ext cx="9486181" cy="16146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1206742" y="3238272"/>
            <a:ext cx="7729329" cy="369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1099161" y="3861697"/>
            <a:ext cx="9110050" cy="1548717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1224366" y="1983783"/>
            <a:ext cx="10513821" cy="4069720"/>
            <a:chOff x="1532888" y="804496"/>
            <a:chExt cx="9126223" cy="5249007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532888" y="804496"/>
              <a:ext cx="9126223" cy="5249007"/>
            </a:xfrm>
            <a:prstGeom prst="rect">
              <a:avLst/>
            </a:prstGeom>
          </p:spPr>
        </p:pic>
        <p:sp>
          <p:nvSpPr>
            <p:cNvPr id="15" name="직사각형 14"/>
            <p:cNvSpPr/>
            <p:nvPr/>
          </p:nvSpPr>
          <p:spPr>
            <a:xfrm>
              <a:off x="3838988" y="3328055"/>
              <a:ext cx="672962" cy="20188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8412230" y="3328055"/>
              <a:ext cx="672962" cy="20188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4928461" y="5720408"/>
            <a:ext cx="2014780" cy="3797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/>
          </a:p>
        </p:txBody>
      </p:sp>
      <p:sp>
        <p:nvSpPr>
          <p:cNvPr id="14" name="타원 13"/>
          <p:cNvSpPr/>
          <p:nvPr/>
        </p:nvSpPr>
        <p:spPr>
          <a:xfrm>
            <a:off x="3689075" y="4391662"/>
            <a:ext cx="5590760" cy="4348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 rot="5400013">
            <a:off x="5614573" y="5874437"/>
            <a:ext cx="383072" cy="1232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366" y="26220"/>
            <a:ext cx="10513821" cy="3091797"/>
          </a:xfrm>
          <a:prstGeom prst="rect">
            <a:avLst/>
          </a:prstGeom>
        </p:spPr>
      </p:pic>
      <p:sp>
        <p:nvSpPr>
          <p:cNvPr id="3" name="타원 2"/>
          <p:cNvSpPr/>
          <p:nvPr/>
        </p:nvSpPr>
        <p:spPr>
          <a:xfrm>
            <a:off x="1224366" y="1983783"/>
            <a:ext cx="4649492" cy="6664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/>
          <p:cNvGrpSpPr/>
          <p:nvPr/>
        </p:nvGrpSpPr>
        <p:grpSpPr>
          <a:xfrm>
            <a:off x="1470750" y="337102"/>
            <a:ext cx="10228881" cy="5717151"/>
            <a:chOff x="2275942" y="229741"/>
            <a:chExt cx="7640116" cy="5717151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318810" y="229741"/>
              <a:ext cx="7554379" cy="2422865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2275942" y="2743631"/>
              <a:ext cx="7640116" cy="3203261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5783539" y="2411171"/>
              <a:ext cx="548722" cy="20188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4030939" y="2801696"/>
              <a:ext cx="1169918" cy="12941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3386137" y="3016216"/>
              <a:ext cx="714374" cy="13976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293623" y="2574856"/>
            <a:ext cx="802377" cy="313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500" b="1">
                <a:solidFill>
                  <a:srgbClr val="FF0000"/>
                </a:solidFill>
              </a:rPr>
              <a:t>입력</a:t>
            </a:r>
          </a:p>
        </p:txBody>
      </p:sp>
      <p:cxnSp>
        <p:nvCxnSpPr>
          <p:cNvPr id="15" name="직선 화살표 연결선 14"/>
          <p:cNvCxnSpPr/>
          <p:nvPr/>
        </p:nvCxnSpPr>
        <p:spPr>
          <a:xfrm rot="5400000">
            <a:off x="4651722" y="3040751"/>
            <a:ext cx="880027" cy="631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53853" y="3156937"/>
            <a:ext cx="1273450" cy="54638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500" b="1" dirty="0">
                <a:solidFill>
                  <a:schemeClr val="lt1"/>
                </a:solidFill>
              </a:rPr>
              <a:t>선택 하라는 </a:t>
            </a:r>
            <a:r>
              <a:rPr lang="ko-KR" altLang="en-US" sz="1500" b="1" dirty="0" err="1">
                <a:solidFill>
                  <a:schemeClr val="lt1"/>
                </a:solidFill>
              </a:rPr>
              <a:t>메세지나옴</a:t>
            </a:r>
            <a:endParaRPr lang="ko-KR" altLang="en-US" sz="1500" b="1" dirty="0">
              <a:solidFill>
                <a:schemeClr val="lt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971058" y="2387876"/>
            <a:ext cx="496958" cy="2277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/>
          </a:p>
        </p:txBody>
      </p:sp>
      <p:sp>
        <p:nvSpPr>
          <p:cNvPr id="18" name="직사각형 17"/>
          <p:cNvSpPr/>
          <p:nvPr/>
        </p:nvSpPr>
        <p:spPr>
          <a:xfrm>
            <a:off x="2987665" y="3854180"/>
            <a:ext cx="2870694" cy="2483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/>
          </a:p>
        </p:txBody>
      </p:sp>
      <p:sp>
        <p:nvSpPr>
          <p:cNvPr id="19" name="직사각형 18"/>
          <p:cNvSpPr/>
          <p:nvPr/>
        </p:nvSpPr>
        <p:spPr>
          <a:xfrm>
            <a:off x="6735865" y="3841131"/>
            <a:ext cx="3214047" cy="192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 dirty="0"/>
          </a:p>
        </p:txBody>
      </p:sp>
      <p:sp>
        <p:nvSpPr>
          <p:cNvPr id="25" name="오른쪽 화살표 24"/>
          <p:cNvSpPr/>
          <p:nvPr/>
        </p:nvSpPr>
        <p:spPr>
          <a:xfrm rot="5400013">
            <a:off x="5614573" y="5874437"/>
            <a:ext cx="383072" cy="1232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타원 1"/>
          <p:cNvSpPr/>
          <p:nvPr/>
        </p:nvSpPr>
        <p:spPr>
          <a:xfrm>
            <a:off x="2715816" y="2577475"/>
            <a:ext cx="2231283" cy="89776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4958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503335" y="1071233"/>
            <a:ext cx="9918915" cy="5077898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 rot="5400013">
            <a:off x="5614573" y="5874437"/>
            <a:ext cx="383072" cy="1232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805198" y="2269434"/>
            <a:ext cx="952499" cy="444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200"/>
              <a:t>‘20</a:t>
            </a:r>
            <a:r>
              <a:rPr lang="ko-KR" altLang="en-US" sz="1200"/>
              <a:t>년귀속</a:t>
            </a:r>
            <a:br>
              <a:rPr lang="ko-KR" altLang="en-US" sz="1200"/>
            </a:br>
            <a:r>
              <a:rPr lang="ko-KR" altLang="en-US" sz="1200"/>
              <a:t>수입금액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51348" y="584462"/>
            <a:ext cx="438346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기장의무 간편장부 복식장부 판정기준</a:t>
            </a:r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1951348" y="584462"/>
            <a:ext cx="4383464" cy="369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9744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56520" y="248477"/>
            <a:ext cx="8308889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sz="1500" b="1" i="0" u="none" strike="noStrike" dirty="0" err="1">
                <a:solidFill>
                  <a:srgbClr val="000000"/>
                </a:solidFill>
                <a:latin typeface="맑은 고딕"/>
                <a:ea typeface="맑은 고딕"/>
              </a:rPr>
              <a:t>추계신고</a:t>
            </a:r>
            <a:r>
              <a:rPr lang="en-US" sz="1500" b="1" i="0" u="none" strike="noStrike" dirty="0" smtClean="0">
                <a:solidFill>
                  <a:srgbClr val="000000"/>
                </a:solidFill>
                <a:latin typeface="맑은 고딕"/>
                <a:ea typeface="맑은 고딕"/>
              </a:rPr>
              <a:t>(</a:t>
            </a:r>
            <a:r>
              <a:rPr lang="ko-KR" altLang="en-US" sz="1600" dirty="0" smtClean="0"/>
              <a:t>’</a:t>
            </a:r>
            <a:r>
              <a:rPr lang="en-US" altLang="ko-KR" sz="1600" b="1" dirty="0"/>
              <a:t>20</a:t>
            </a:r>
            <a:r>
              <a:rPr lang="ko-KR" altLang="en-US" sz="1600" b="1" dirty="0"/>
              <a:t>년 귀속</a:t>
            </a:r>
            <a:r>
              <a:rPr lang="ko-KR" altLang="en-US" sz="1600" dirty="0"/>
              <a:t>수입금액 기준</a:t>
            </a:r>
            <a:r>
              <a:rPr lang="en-US" altLang="ko-KR" sz="1600" dirty="0"/>
              <a:t>, </a:t>
            </a:r>
            <a:r>
              <a:rPr lang="ko-KR" altLang="en-US" sz="1600" b="1" dirty="0"/>
              <a:t>’</a:t>
            </a:r>
            <a:r>
              <a:rPr lang="en-US" altLang="ko-KR" sz="1600" b="1" dirty="0"/>
              <a:t>21</a:t>
            </a:r>
            <a:r>
              <a:rPr lang="ko-KR" altLang="en-US" sz="1600" b="1" dirty="0"/>
              <a:t>년 귀속</a:t>
            </a:r>
            <a:r>
              <a:rPr lang="ko-KR" altLang="en-US" sz="1600" dirty="0"/>
              <a:t> </a:t>
            </a:r>
            <a:r>
              <a:rPr lang="ko-KR" altLang="en-US" sz="1600" b="1" dirty="0"/>
              <a:t>복식부기</a:t>
            </a:r>
            <a:r>
              <a:rPr lang="ko-KR" altLang="en-US" sz="1600" dirty="0"/>
              <a:t>의무자 </a:t>
            </a:r>
            <a:r>
              <a:rPr lang="ko-KR" altLang="en-US" sz="1600" b="1" dirty="0" err="1" smtClean="0"/>
              <a:t>기준경비율</a:t>
            </a:r>
            <a:r>
              <a:rPr lang="ko-KR" altLang="en-US" sz="1600" b="1" dirty="0" smtClean="0"/>
              <a:t> </a:t>
            </a:r>
            <a:r>
              <a:rPr lang="ko-KR" altLang="en-US" sz="1600" dirty="0" smtClean="0"/>
              <a:t>적용</a:t>
            </a:r>
            <a:endParaRPr lang="ko-KR" altLang="en-US" sz="1600" dirty="0"/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i="0" u="none" strike="noStrike" dirty="0" smtClean="0">
                <a:solidFill>
                  <a:srgbClr val="000000"/>
                </a:solidFill>
                <a:latin typeface="맑은 고딕"/>
                <a:ea typeface="맑은 고딕"/>
              </a:rPr>
              <a:t>)</a:t>
            </a:r>
            <a:endParaRPr lang="en-US" sz="1500" b="1" i="0" u="none" strike="noStrike" dirty="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06819"/>
              </p:ext>
            </p:extLst>
          </p:nvPr>
        </p:nvGraphicFramePr>
        <p:xfrm>
          <a:off x="1501219" y="603802"/>
          <a:ext cx="10432476" cy="2969112"/>
        </p:xfrm>
        <a:graphic>
          <a:graphicData uri="http://schemas.openxmlformats.org/drawingml/2006/table">
            <a:tbl>
              <a:tblPr firstRow="1" bandRow="1"/>
              <a:tblGrid>
                <a:gridCol w="7047498"/>
                <a:gridCol w="1749175"/>
                <a:gridCol w="1635803"/>
              </a:tblGrid>
              <a:tr h="314009">
                <a:tc>
                  <a:txBody>
                    <a:bodyPr/>
                    <a:lstStyle/>
                    <a:p>
                      <a:pPr marL="1270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1" i="0" u="none" strike="noStrike" spc="-70" dirty="0">
                          <a:solidFill>
                            <a:srgbClr val="000000"/>
                          </a:solidFill>
                          <a:latin typeface="한컴 윤고딕 240"/>
                          <a:ea typeface="한컴 윤고딕 240"/>
                        </a:rPr>
                        <a:t>업 종 별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0098" cmpd="dbl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AFAB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1" i="0" u="none" strike="noStrike">
                          <a:solidFill>
                            <a:srgbClr val="000000"/>
                          </a:solidFill>
                          <a:latin typeface="한컴 윤고딕 240"/>
                          <a:ea typeface="한컴 윤고딕 240"/>
                        </a:rPr>
                        <a:t>단순경비율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0098" cmpd="dbl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AFAB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b="1" i="0" u="none" strike="noStrike">
                          <a:solidFill>
                            <a:srgbClr val="000000"/>
                          </a:solidFill>
                          <a:latin typeface="한컴 윤고딕 240"/>
                          <a:ea typeface="한컴 윤고딕 240"/>
                        </a:rPr>
                        <a:t>기준경비율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2590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0098" cmpd="dbl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AFABF">
                        <a:alpha val="100000"/>
                      </a:srgbClr>
                    </a:solidFill>
                  </a:tcPr>
                </a:tc>
              </a:tr>
              <a:tr h="685110">
                <a:tc>
                  <a:txBody>
                    <a:bodyPr/>
                    <a:lstStyle/>
                    <a:p>
                      <a:pPr marL="342900" marR="38100" indent="-15240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1.</a:t>
                      </a: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농업ㆍ임업 및 </a:t>
                      </a:r>
                      <a:r>
                        <a:rPr sz="1200" b="0" i="0" u="none" strike="noStrike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어업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, </a:t>
                      </a:r>
                      <a:r>
                        <a:rPr sz="1200" b="0" i="0" u="none" strike="noStrike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광업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, </a:t>
                      </a:r>
                      <a:r>
                        <a:rPr sz="1200" b="0" i="0" u="none" strike="noStrike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도매</a:t>
                      </a: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및 </a:t>
                      </a:r>
                      <a:r>
                        <a:rPr sz="1200" b="0" i="0" u="sng" strike="noStrike" dirty="0" err="1">
                          <a:solidFill>
                            <a:srgbClr val="FF0000"/>
                          </a:solidFill>
                          <a:latin typeface="함초롬바탕"/>
                          <a:ea typeface="함초롬바탕"/>
                        </a:rPr>
                        <a:t>소매업</a:t>
                      </a:r>
                      <a:r>
                        <a:rPr lang="en-US" sz="1200" b="0" i="0" u="sng" strike="noStrike" dirty="0">
                          <a:solidFill>
                            <a:srgbClr val="FF0000"/>
                          </a:solidFill>
                          <a:latin typeface="함초롬바탕"/>
                          <a:ea typeface="함초롬바탕"/>
                        </a:rPr>
                        <a:t>(</a:t>
                      </a:r>
                      <a:r>
                        <a:rPr sz="1200" b="0" i="0" u="sng" strike="noStrike" dirty="0" err="1">
                          <a:solidFill>
                            <a:srgbClr val="FF0000"/>
                          </a:solidFill>
                          <a:latin typeface="함초롬바탕"/>
                          <a:ea typeface="함초롬바탕"/>
                        </a:rPr>
                        <a:t>상품중개업</a:t>
                      </a:r>
                      <a:r>
                        <a:rPr sz="1200" b="0" i="0" u="sng" strike="noStrike" dirty="0">
                          <a:solidFill>
                            <a:srgbClr val="FF0000"/>
                          </a:solidFill>
                          <a:latin typeface="함초롬바탕"/>
                          <a:ea typeface="함초롬바탕"/>
                        </a:rPr>
                        <a:t> </a:t>
                      </a:r>
                      <a:r>
                        <a:rPr sz="1200" b="0" i="0" u="sng" strike="noStrike" dirty="0" err="1">
                          <a:solidFill>
                            <a:srgbClr val="FF0000"/>
                          </a:solidFill>
                          <a:latin typeface="함초롬바탕"/>
                          <a:ea typeface="함초롬바탕"/>
                        </a:rPr>
                        <a:t>제외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), </a:t>
                      </a:r>
                      <a:r>
                        <a:rPr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제</a:t>
                      </a:r>
                      <a:r>
                        <a:rPr lang="en-US"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122</a:t>
                      </a:r>
                      <a:r>
                        <a:rPr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조 제</a:t>
                      </a:r>
                      <a:r>
                        <a:rPr lang="en-US"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1</a:t>
                      </a:r>
                      <a:r>
                        <a:rPr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항에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따른</a:t>
                      </a:r>
                      <a:r>
                        <a:rPr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부동산매매업</a:t>
                      </a:r>
                      <a:r>
                        <a:rPr lang="en-US"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(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비주거용</a:t>
                      </a:r>
                      <a:r>
                        <a:rPr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건물</a:t>
                      </a:r>
                      <a:r>
                        <a:rPr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건설업</a:t>
                      </a:r>
                      <a:r>
                        <a:rPr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포함</a:t>
                      </a:r>
                      <a:r>
                        <a:rPr lang="en-US"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), </a:t>
                      </a:r>
                      <a:r>
                        <a:rPr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그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밖에</a:t>
                      </a:r>
                      <a:r>
                        <a:rPr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아래</a:t>
                      </a:r>
                      <a:r>
                        <a:rPr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</a:t>
                      </a:r>
                      <a:r>
                        <a:rPr lang="en-US"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2.</a:t>
                      </a:r>
                      <a:r>
                        <a:rPr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와 </a:t>
                      </a:r>
                      <a:r>
                        <a:rPr lang="en-US"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3.</a:t>
                      </a:r>
                      <a:r>
                        <a:rPr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에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해당하지</a:t>
                      </a:r>
                      <a:r>
                        <a:rPr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아니하는</a:t>
                      </a:r>
                      <a:r>
                        <a:rPr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사업</a:t>
                      </a:r>
                      <a:endParaRPr sz="1200" b="0" i="0" u="none" strike="noStrike" spc="-10" dirty="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0098" cmpd="dbl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b="0" i="0" u="none" strike="noStrike" spc="-8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6</a:t>
                      </a:r>
                      <a:r>
                        <a:rPr sz="1400" b="0" i="0" u="none" strike="noStrike" spc="-8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천만원 </a:t>
                      </a:r>
                      <a:r>
                        <a:rPr sz="1400" b="0" i="0" u="none" strike="noStrike" spc="-8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미만자</a:t>
                      </a:r>
                      <a:endParaRPr sz="1400" b="0" i="0" u="none" strike="noStrike" spc="-80" dirty="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0098" cmpd="dbl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b="0" i="0" u="none" strike="noStrike" spc="-8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6</a:t>
                      </a:r>
                      <a:r>
                        <a:rPr sz="1400" b="0" i="0" u="none" strike="noStrike" spc="-8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천만원 이상자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2590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0098" cmpd="dbl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825246">
                <a:tc>
                  <a:txBody>
                    <a:bodyPr/>
                    <a:lstStyle/>
                    <a:p>
                      <a:pPr marL="342900" marR="38100" indent="-1524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2.</a:t>
                      </a:r>
                      <a:r>
                        <a:rPr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제조업</a:t>
                      </a:r>
                      <a:r>
                        <a:rPr lang="en-US"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, </a:t>
                      </a:r>
                      <a:r>
                        <a:rPr sz="1200" b="0" i="0" u="sng" strike="noStrike" spc="-10" dirty="0" err="1">
                          <a:solidFill>
                            <a:srgbClr val="FF0000"/>
                          </a:solidFill>
                          <a:latin typeface="함초롬바탕"/>
                          <a:ea typeface="함초롬바탕"/>
                        </a:rPr>
                        <a:t>숙박</a:t>
                      </a:r>
                      <a:r>
                        <a:rPr sz="1200" b="0" i="0" u="sng" strike="noStrike" spc="-10" dirty="0">
                          <a:solidFill>
                            <a:srgbClr val="FF0000"/>
                          </a:solidFill>
                          <a:latin typeface="함초롬바탕"/>
                          <a:ea typeface="함초롬바탕"/>
                        </a:rPr>
                        <a:t> 및 </a:t>
                      </a:r>
                      <a:r>
                        <a:rPr sz="1200" b="0" i="0" u="sng" strike="noStrike" spc="-10" dirty="0" err="1">
                          <a:solidFill>
                            <a:srgbClr val="FF0000"/>
                          </a:solidFill>
                          <a:latin typeface="함초롬바탕"/>
                          <a:ea typeface="함초롬바탕"/>
                        </a:rPr>
                        <a:t>음식점업</a:t>
                      </a:r>
                      <a:r>
                        <a:rPr lang="en-US" sz="1200" b="0" i="0" strike="noStrike" spc="-10" dirty="0">
                          <a:solidFill>
                            <a:srgbClr val="FF0000"/>
                          </a:solidFill>
                          <a:latin typeface="함초롬바탕"/>
                          <a:ea typeface="함초롬바탕"/>
                        </a:rPr>
                        <a:t>,</a:t>
                      </a:r>
                      <a:r>
                        <a:rPr lang="en-US"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전기ㆍ가스ㆍ증기</a:t>
                      </a:r>
                      <a:r>
                        <a:rPr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및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공기조절</a:t>
                      </a:r>
                      <a:r>
                        <a:rPr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공급업</a:t>
                      </a:r>
                      <a:r>
                        <a:rPr lang="en-US"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,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수도ㆍ하수ㆍ폐기물처리ㆍ원료재생업</a:t>
                      </a:r>
                      <a:r>
                        <a:rPr lang="en-US"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,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건설업</a:t>
                      </a:r>
                      <a:r>
                        <a:rPr lang="en-US"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(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비주거용</a:t>
                      </a:r>
                      <a:r>
                        <a:rPr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건물</a:t>
                      </a:r>
                      <a:r>
                        <a:rPr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건설업은</a:t>
                      </a:r>
                      <a:r>
                        <a:rPr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제외</a:t>
                      </a:r>
                      <a:r>
                        <a:rPr lang="en-US"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,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주거용</a:t>
                      </a:r>
                      <a:r>
                        <a:rPr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건물</a:t>
                      </a:r>
                      <a:r>
                        <a:rPr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개발</a:t>
                      </a:r>
                      <a:r>
                        <a:rPr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및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공급업</a:t>
                      </a:r>
                      <a:r>
                        <a:rPr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포함</a:t>
                      </a:r>
                      <a:r>
                        <a:rPr lang="en-US"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),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운수업</a:t>
                      </a:r>
                      <a:r>
                        <a:rPr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및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창고업</a:t>
                      </a:r>
                      <a:r>
                        <a:rPr lang="en-US"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,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정보통신업</a:t>
                      </a:r>
                      <a:r>
                        <a:rPr lang="en-US"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,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금융</a:t>
                      </a:r>
                      <a:r>
                        <a:rPr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및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보험업</a:t>
                      </a:r>
                      <a:r>
                        <a:rPr lang="en-US"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,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상품중개업</a:t>
                      </a:r>
                      <a:endParaRPr sz="1200" b="0" i="0" u="none" strike="noStrike" spc="-10" dirty="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b="0" i="0" u="none" strike="noStrike" spc="-8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3</a:t>
                      </a:r>
                      <a:r>
                        <a:rPr sz="1400" b="0" i="0" u="none" strike="noStrike" spc="-8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천</a:t>
                      </a:r>
                      <a:r>
                        <a:rPr lang="en-US" sz="1400" b="0" i="0" u="none" strike="noStrike" spc="-8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6</a:t>
                      </a:r>
                      <a:r>
                        <a:rPr sz="1400" b="0" i="0" u="none" strike="noStrike" spc="-8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백만원 </a:t>
                      </a:r>
                      <a:r>
                        <a:rPr sz="1400" b="0" i="0" u="none" strike="noStrike" spc="-8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미만자</a:t>
                      </a:r>
                      <a:endParaRPr sz="1400" b="0" i="0" u="none" strike="noStrike" spc="-80" dirty="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b="0" i="0" u="none" strike="noStrike" spc="-8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3</a:t>
                      </a:r>
                      <a:r>
                        <a:rPr sz="1400" b="0" i="0" u="none" strike="noStrike" spc="-8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천</a:t>
                      </a:r>
                      <a:r>
                        <a:rPr lang="en-US" sz="1400" b="0" i="0" u="none" strike="noStrike" spc="-8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6</a:t>
                      </a:r>
                      <a:r>
                        <a:rPr sz="1400" b="0" i="0" u="none" strike="noStrike" spc="-8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백만원 이상자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2590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1089948">
                <a:tc>
                  <a:txBody>
                    <a:bodyPr/>
                    <a:lstStyle/>
                    <a:p>
                      <a:pPr marL="342900" marR="38100" indent="-15240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3.</a:t>
                      </a:r>
                      <a:r>
                        <a:rPr sz="1200" b="0" i="0" u="none" strike="noStrike" dirty="0">
                          <a:solidFill>
                            <a:srgbClr val="FF0000"/>
                          </a:solidFill>
                          <a:latin typeface="함초롬바탕"/>
                          <a:ea typeface="함초롬바탕"/>
                        </a:rPr>
                        <a:t>부동산임대업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, </a:t>
                      </a:r>
                      <a:r>
                        <a:rPr sz="1200" b="0" i="0" u="none" strike="noStrike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부동산업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(</a:t>
                      </a: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제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122</a:t>
                      </a: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조제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1</a:t>
                      </a: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항에 </a:t>
                      </a:r>
                      <a:r>
                        <a:rPr sz="1200" b="0" i="0" u="none" strike="noStrike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따른</a:t>
                      </a: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</a:t>
                      </a:r>
                      <a:r>
                        <a:rPr sz="1200" b="0" i="0" u="none" strike="noStrike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부동산매매업은</a:t>
                      </a: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</a:t>
                      </a:r>
                      <a:r>
                        <a:rPr sz="1200" b="0" i="0" u="none" strike="noStrike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제외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), </a:t>
                      </a:r>
                      <a:r>
                        <a:rPr sz="1200" b="0" i="0" u="none" strike="noStrike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전문ㆍ과학</a:t>
                      </a: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및 </a:t>
                      </a:r>
                      <a:r>
                        <a:rPr sz="1200" b="0" i="0" u="none" strike="noStrike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기술서비스업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, </a:t>
                      </a:r>
                      <a:r>
                        <a:rPr sz="1200" b="0" i="0" u="none" strike="noStrike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사업시설관리･사업지원</a:t>
                      </a: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및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임대서비스업</a:t>
                      </a:r>
                      <a:r>
                        <a:rPr lang="en-US"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,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교육서비스업</a:t>
                      </a:r>
                      <a:r>
                        <a:rPr lang="en-US"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, </a:t>
                      </a:r>
                      <a:r>
                        <a:rPr sz="1200" b="0" i="0" u="none" strike="noStrike" spc="-10" dirty="0" err="1">
                          <a:solidFill>
                            <a:srgbClr val="FF0000"/>
                          </a:solidFill>
                          <a:latin typeface="함초롬바탕"/>
                          <a:ea typeface="함초롬바탕"/>
                        </a:rPr>
                        <a:t>보건업</a:t>
                      </a:r>
                      <a:r>
                        <a:rPr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및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사회복지서비스업</a:t>
                      </a:r>
                      <a:r>
                        <a:rPr lang="en-US"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,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예술ㆍ스포츠</a:t>
                      </a:r>
                      <a:r>
                        <a:rPr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및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여가</a:t>
                      </a:r>
                      <a:r>
                        <a:rPr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관련</a:t>
                      </a:r>
                      <a:r>
                        <a:rPr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서비스업</a:t>
                      </a:r>
                      <a:r>
                        <a:rPr lang="en-US"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,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협회</a:t>
                      </a:r>
                      <a:r>
                        <a:rPr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및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단체</a:t>
                      </a:r>
                      <a:r>
                        <a:rPr lang="en-US"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,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수리</a:t>
                      </a:r>
                      <a:r>
                        <a:rPr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및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기타</a:t>
                      </a:r>
                      <a:r>
                        <a:rPr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개인서비스업，가구내</a:t>
                      </a:r>
                      <a:r>
                        <a:rPr sz="1200" b="0" i="0" u="none" strike="noStrike" spc="-1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</a:t>
                      </a:r>
                      <a:r>
                        <a:rPr sz="1200" b="0" i="0" u="none" strike="noStrike" spc="-1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고용활동</a:t>
                      </a:r>
                      <a:endParaRPr sz="1200" b="0" i="0" u="none" strike="noStrike" spc="-10" dirty="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1463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b="0" i="0" u="none" strike="noStrike" spc="-8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2</a:t>
                      </a:r>
                      <a:r>
                        <a:rPr sz="1400" b="0" i="0" u="none" strike="noStrike" spc="-8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천</a:t>
                      </a:r>
                      <a:r>
                        <a:rPr lang="en-US" sz="1400" b="0" i="0" u="none" strike="noStrike" spc="-8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4</a:t>
                      </a:r>
                      <a:r>
                        <a:rPr sz="1400" b="0" i="0" u="none" strike="noStrike" spc="-8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백만원 미만자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90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b="0" i="0" u="none" strike="noStrike" spc="-8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2</a:t>
                      </a:r>
                      <a:r>
                        <a:rPr sz="1400" b="0" i="0" u="none" strike="noStrike" spc="-8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천</a:t>
                      </a:r>
                      <a:r>
                        <a:rPr lang="en-US" sz="1400" b="0" i="0" u="none" strike="noStrike" spc="-8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4</a:t>
                      </a:r>
                      <a:r>
                        <a:rPr sz="1400" b="0" i="0" u="none" strike="noStrike" spc="-80" dirty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백만원 </a:t>
                      </a:r>
                      <a:r>
                        <a:rPr sz="1400" b="0" i="0" u="none" strike="noStrike" spc="-80" dirty="0" err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이상자</a:t>
                      </a:r>
                      <a:endParaRPr sz="1400" b="0" i="0" u="none" strike="noStrike" spc="-80" dirty="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2590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90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59123" y="3925307"/>
            <a:ext cx="10297080" cy="1504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defRPr/>
            </a:pPr>
            <a:r>
              <a:rPr lang="en-US" sz="1400" b="0" i="0" u="none" strike="noStrike" dirty="0"/>
              <a:t>1</a:t>
            </a:r>
            <a:r>
              <a:rPr lang="en-US" sz="1400" b="0" i="0" u="none" strike="noStrike" dirty="0" smtClean="0"/>
              <a:t>) </a:t>
            </a:r>
            <a:r>
              <a:rPr sz="1400" b="0" i="0" u="none" strike="noStrike" dirty="0" err="1"/>
              <a:t>기준경비율</a:t>
            </a:r>
            <a:r>
              <a:rPr sz="1400" b="0" i="0" u="none" strike="noStrike" dirty="0"/>
              <a:t> </a:t>
            </a:r>
            <a:r>
              <a:rPr sz="1400" b="0" i="0" u="none" strike="noStrike" dirty="0" err="1"/>
              <a:t>신고시</a:t>
            </a:r>
            <a:r>
              <a:rPr sz="1400" b="0" i="0" u="none" strike="noStrike" dirty="0"/>
              <a:t> </a:t>
            </a:r>
            <a:r>
              <a:rPr sz="1400" b="1" i="0" u="none" strike="noStrike" dirty="0" err="1"/>
              <a:t>주요경비</a:t>
            </a:r>
            <a:r>
              <a:rPr lang="en-US" sz="1400" b="0" i="0" u="none" strike="noStrike" dirty="0"/>
              <a:t>(</a:t>
            </a:r>
            <a:r>
              <a:rPr sz="1400" b="0" i="0" u="none" strike="noStrike" dirty="0" err="1"/>
              <a:t>매입비용</a:t>
            </a:r>
            <a:r>
              <a:rPr lang="en-US" sz="1400" b="0" i="0" u="none" strike="noStrike" dirty="0" err="1"/>
              <a:t>·</a:t>
            </a:r>
            <a:r>
              <a:rPr sz="1400" b="0" i="0" u="none" strike="noStrike" dirty="0" err="1"/>
              <a:t>임차료</a:t>
            </a:r>
            <a:r>
              <a:rPr lang="en-US" sz="1400" b="0" i="0" u="none" strike="noStrike" dirty="0" err="1"/>
              <a:t>·</a:t>
            </a:r>
            <a:r>
              <a:rPr sz="1400" b="0" i="0" u="none" strike="noStrike" dirty="0" err="1"/>
              <a:t>인건비</a:t>
            </a:r>
            <a:r>
              <a:rPr lang="en-US" sz="1400" b="0" i="0" u="none" strike="noStrike" dirty="0"/>
              <a:t>)</a:t>
            </a:r>
            <a:r>
              <a:rPr sz="1400" b="0" i="0" u="none" strike="noStrike" dirty="0"/>
              <a:t> </a:t>
            </a:r>
            <a:r>
              <a:rPr sz="1400" b="1" i="0" u="none" strike="noStrike" dirty="0" err="1"/>
              <a:t>증빙서류</a:t>
            </a:r>
            <a:r>
              <a:rPr sz="1400" b="0" i="0" u="none" strike="noStrike" dirty="0"/>
              <a:t> </a:t>
            </a:r>
            <a:r>
              <a:rPr sz="1400" b="1" i="0" u="none" strike="noStrike" spc="-80" dirty="0" err="1"/>
              <a:t>확인된</a:t>
            </a:r>
            <a:r>
              <a:rPr sz="1400" b="1" i="0" u="none" strike="noStrike" spc="-80" dirty="0"/>
              <a:t> </a:t>
            </a:r>
            <a:r>
              <a:rPr sz="1400" b="1" i="0" u="none" strike="noStrike" spc="-80" dirty="0" err="1"/>
              <a:t>금액</a:t>
            </a:r>
            <a:r>
              <a:rPr lang="en-US" sz="1400" b="0" i="0" u="none" strike="noStrike" spc="-80" dirty="0"/>
              <a:t>, </a:t>
            </a:r>
            <a:r>
              <a:rPr sz="1400" b="1" i="0" u="none" strike="noStrike" spc="-80" dirty="0" err="1"/>
              <a:t>기타경비</a:t>
            </a:r>
            <a:r>
              <a:rPr sz="1400" b="0" i="0" u="none" strike="noStrike" spc="-80" dirty="0" err="1"/>
              <a:t>만</a:t>
            </a:r>
            <a:r>
              <a:rPr sz="1400" b="0" i="0" u="none" strike="noStrike" spc="-80" dirty="0"/>
              <a:t> </a:t>
            </a:r>
            <a:r>
              <a:rPr sz="1400" b="0" i="0" u="none" strike="noStrike" spc="-80" dirty="0" err="1"/>
              <a:t>수입금액에</a:t>
            </a:r>
            <a:r>
              <a:rPr sz="1400" b="0" i="0" u="none" strike="noStrike" spc="-80" dirty="0"/>
              <a:t> </a:t>
            </a:r>
            <a:r>
              <a:rPr sz="1400" b="0" i="0" u="none" strike="noStrike" spc="-80" dirty="0" err="1"/>
              <a:t>기준경비율을</a:t>
            </a:r>
            <a:r>
              <a:rPr sz="1400" b="0" i="0" u="none" strike="noStrike" spc="-80" dirty="0"/>
              <a:t> </a:t>
            </a:r>
            <a:r>
              <a:rPr sz="1400" b="0" i="0" u="none" strike="noStrike" spc="-80" dirty="0" err="1" smtClean="0"/>
              <a:t>적용</a:t>
            </a:r>
            <a:r>
              <a:rPr sz="1400" b="0" i="0" u="none" strike="noStrike" spc="-80" dirty="0" smtClean="0"/>
              <a:t> </a:t>
            </a:r>
            <a:r>
              <a:rPr sz="1400" b="0" i="0" u="none" strike="noStrike" spc="-80" dirty="0" err="1"/>
              <a:t>계산</a:t>
            </a:r>
            <a:r>
              <a:rPr lang="ko-KR" altLang="en-US" sz="1400" b="0" i="0" u="none" strike="noStrike" spc="-80" dirty="0"/>
              <a:t> </a:t>
            </a:r>
            <a:r>
              <a:rPr lang="ko-KR" altLang="en-US" sz="1400" b="0" i="0" u="none" strike="noStrike" spc="-80" dirty="0" smtClean="0"/>
              <a:t> </a:t>
            </a:r>
            <a:r>
              <a:rPr lang="ko-KR" altLang="en-US" sz="1400" b="0" i="0" u="sng" strike="noStrike" spc="-80" dirty="0">
                <a:solidFill>
                  <a:srgbClr val="00B0F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소득금액 </a:t>
            </a:r>
            <a:r>
              <a:rPr lang="en-US" altLang="ko-KR" sz="1400" b="0" i="0" u="sng" strike="noStrike" spc="-80" dirty="0">
                <a:solidFill>
                  <a:srgbClr val="00B0F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=</a:t>
            </a:r>
            <a:r>
              <a:rPr lang="ko-KR" altLang="en-US" sz="1400" b="0" i="0" u="sng" strike="noStrike" spc="-80" dirty="0">
                <a:solidFill>
                  <a:srgbClr val="00B0F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총수입금액 </a:t>
            </a:r>
            <a:r>
              <a:rPr lang="en-US" altLang="ko-KR" sz="1400" b="0" i="0" u="sng" strike="noStrike" spc="-80" dirty="0">
                <a:solidFill>
                  <a:srgbClr val="00B0F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400" b="0" i="0" u="sng" strike="noStrike" spc="-80" dirty="0">
                <a:solidFill>
                  <a:srgbClr val="00B0F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주요경비 </a:t>
            </a:r>
            <a:r>
              <a:rPr lang="en-US" altLang="ko-KR" sz="1400" b="0" i="0" u="sng" strike="noStrike" spc="-80" dirty="0">
                <a:solidFill>
                  <a:srgbClr val="00B0F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400" b="0" i="0" u="sng" strike="noStrike" spc="-80" dirty="0">
                <a:solidFill>
                  <a:srgbClr val="00B0F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400" b="0" i="0" u="sng" strike="noStrike" spc="-80" dirty="0">
                <a:solidFill>
                  <a:srgbClr val="00B0F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400" b="0" i="0" u="sng" strike="noStrike" spc="-80" dirty="0">
                <a:solidFill>
                  <a:srgbClr val="00B0F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총수입금액 </a:t>
            </a:r>
            <a:r>
              <a:rPr lang="en-US" sz="1400" b="0" i="0" u="sng" strike="noStrike" dirty="0">
                <a:solidFill>
                  <a:srgbClr val="00B0F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×</a:t>
            </a:r>
            <a:r>
              <a:rPr lang="ko-KR" altLang="en-US" sz="1400" b="0" i="0" u="sng" strike="noStrike" dirty="0">
                <a:solidFill>
                  <a:srgbClr val="00B0F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400" b="0" i="0" u="sng" strike="noStrike" dirty="0" err="1">
                <a:solidFill>
                  <a:srgbClr val="00B0F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기준경비율</a:t>
            </a:r>
            <a:r>
              <a:rPr lang="en-US" altLang="ko-KR" sz="1400" b="0" i="0" u="sng" strike="noStrike" dirty="0">
                <a:solidFill>
                  <a:srgbClr val="00B0F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marL="241300" indent="-241300" algn="just">
              <a:lnSpc>
                <a:spcPct val="145000"/>
              </a:lnSpc>
              <a:spcBef>
                <a:spcPts val="200"/>
              </a:spcBef>
              <a:spcAft>
                <a:spcPts val="0"/>
              </a:spcAft>
              <a:defRPr/>
            </a:pPr>
            <a:r>
              <a:rPr lang="en-US" sz="1400" b="0" i="0" u="none" strike="noStrike" spc="-20" dirty="0" smtClean="0"/>
              <a:t>2) </a:t>
            </a:r>
            <a:r>
              <a:rPr sz="1400" b="1" i="0" u="none" strike="noStrike" spc="-120" dirty="0" err="1"/>
              <a:t>추계신고</a:t>
            </a:r>
            <a:r>
              <a:rPr sz="1400" b="0" i="0" u="none" strike="noStrike" spc="-120" dirty="0" err="1"/>
              <a:t>시</a:t>
            </a:r>
            <a:r>
              <a:rPr sz="1400" b="0" i="0" u="none" strike="noStrike" spc="-120" dirty="0"/>
              <a:t> </a:t>
            </a:r>
            <a:r>
              <a:rPr sz="1400" b="1" i="0" u="none" strike="noStrike" spc="-120" dirty="0" err="1"/>
              <a:t>무기장가산세</a:t>
            </a:r>
            <a:r>
              <a:rPr lang="en-US" sz="1600" b="0" i="0" u="sng" strike="noStrike" spc="-120" dirty="0">
                <a:solidFill>
                  <a:srgbClr val="00B050"/>
                </a:solidFill>
              </a:rPr>
              <a:t>(</a:t>
            </a:r>
            <a:r>
              <a:rPr sz="1600" b="0" i="0" u="sng" strike="noStrike" spc="-120" dirty="0" err="1">
                <a:solidFill>
                  <a:srgbClr val="00B050"/>
                </a:solidFill>
              </a:rPr>
              <a:t>산출세액의</a:t>
            </a:r>
            <a:r>
              <a:rPr sz="1600" b="0" i="0" u="sng" strike="noStrike" spc="-120" dirty="0">
                <a:solidFill>
                  <a:srgbClr val="00B050"/>
                </a:solidFill>
              </a:rPr>
              <a:t> </a:t>
            </a:r>
            <a:r>
              <a:rPr lang="en-US" sz="1600" b="0" i="0" u="sng" strike="noStrike" spc="-120" dirty="0">
                <a:solidFill>
                  <a:srgbClr val="00B050"/>
                </a:solidFill>
              </a:rPr>
              <a:t>20%) </a:t>
            </a:r>
            <a:r>
              <a:rPr lang="ko-KR" altLang="en-US" sz="1600" b="0" i="0" u="sng" strike="noStrike" spc="-120" dirty="0">
                <a:solidFill>
                  <a:srgbClr val="00B050"/>
                </a:solidFill>
              </a:rPr>
              <a:t> 소규모사업자 </a:t>
            </a:r>
            <a:r>
              <a:rPr lang="en-US" altLang="ko-KR" sz="1600" b="0" i="0" u="sng" strike="noStrike" spc="-120" dirty="0">
                <a:solidFill>
                  <a:srgbClr val="00B050"/>
                </a:solidFill>
              </a:rPr>
              <a:t> </a:t>
            </a:r>
            <a:r>
              <a:rPr lang="ko-KR" altLang="en-US" sz="1600" b="0" i="0" u="sng" strike="noStrike" spc="-120" dirty="0">
                <a:solidFill>
                  <a:srgbClr val="00B050"/>
                </a:solidFill>
              </a:rPr>
              <a:t>제외</a:t>
            </a:r>
            <a:r>
              <a:rPr lang="en-US" altLang="ko-KR" sz="1600" b="0" i="0" u="sng" strike="noStrike" spc="-120" dirty="0">
                <a:solidFill>
                  <a:srgbClr val="00B050"/>
                </a:solidFill>
              </a:rPr>
              <a:t>,</a:t>
            </a:r>
            <a:r>
              <a:rPr lang="ko-KR" altLang="en-US" sz="1600" b="0" i="0" u="sng" strike="noStrike" spc="-120" dirty="0">
                <a:solidFill>
                  <a:srgbClr val="00B050"/>
                </a:solidFill>
              </a:rPr>
              <a:t> 간편장부대상이 복식장부신고 </a:t>
            </a:r>
            <a:r>
              <a:rPr lang="en-US" altLang="ko-KR" sz="1600" b="0" i="0" u="sng" strike="noStrike" spc="-120" dirty="0">
                <a:solidFill>
                  <a:srgbClr val="00B050"/>
                </a:solidFill>
              </a:rPr>
              <a:t>20%</a:t>
            </a:r>
            <a:r>
              <a:rPr lang="ko-KR" altLang="en-US" sz="1600" b="0" i="0" u="sng" strike="noStrike" spc="-120" dirty="0">
                <a:solidFill>
                  <a:srgbClr val="00B050"/>
                </a:solidFill>
              </a:rPr>
              <a:t>세액공제</a:t>
            </a:r>
          </a:p>
          <a:p>
            <a:pPr marL="254000" indent="-254000" algn="just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i="0" u="none" strike="noStrike" dirty="0"/>
              <a:t>- </a:t>
            </a:r>
            <a:r>
              <a:rPr sz="1400" b="1" i="0" u="none" strike="noStrike" spc="-40" dirty="0" err="1"/>
              <a:t>소규모사업자</a:t>
            </a:r>
            <a:r>
              <a:rPr sz="1400" b="1" i="0" u="none" strike="noStrike" spc="-40" dirty="0"/>
              <a:t> </a:t>
            </a:r>
            <a:r>
              <a:rPr sz="1400" b="0" i="0" u="none" strike="noStrike" spc="-40" dirty="0" err="1"/>
              <a:t>직전</a:t>
            </a:r>
            <a:r>
              <a:rPr sz="1400" b="0" i="0" u="none" strike="noStrike" spc="-40" dirty="0"/>
              <a:t> </a:t>
            </a:r>
            <a:r>
              <a:rPr sz="1400" b="0" i="0" u="none" strike="noStrike" spc="-40" dirty="0" err="1"/>
              <a:t>과세기간</a:t>
            </a:r>
            <a:r>
              <a:rPr lang="en-US" altLang="ko-KR" sz="1400" b="0" i="0" u="none" strike="noStrike" spc="-40" dirty="0"/>
              <a:t>(2020</a:t>
            </a:r>
            <a:r>
              <a:rPr lang="ko-KR" altLang="en-US" sz="1400" b="0" i="0" u="none" strike="noStrike" spc="-40" dirty="0"/>
              <a:t>년</a:t>
            </a:r>
            <a:r>
              <a:rPr lang="en-US" altLang="ko-KR" sz="1400" b="0" i="0" u="none" strike="noStrike" spc="-40" dirty="0"/>
              <a:t>)</a:t>
            </a:r>
            <a:r>
              <a:rPr sz="1400" b="0" i="0" u="none" strike="noStrike" spc="-40" dirty="0"/>
              <a:t>  </a:t>
            </a:r>
            <a:r>
              <a:rPr lang="en-US" sz="1400" b="0" i="0" u="none" strike="noStrike" spc="-40" dirty="0"/>
              <a:t>4</a:t>
            </a:r>
            <a:r>
              <a:rPr sz="1400" b="0" i="0" u="none" strike="noStrike" spc="-40" dirty="0"/>
              <a:t>천</a:t>
            </a:r>
            <a:r>
              <a:rPr lang="en-US" sz="1400" b="0" i="0" u="none" strike="noStrike" spc="-40" dirty="0"/>
              <a:t>8</a:t>
            </a:r>
            <a:r>
              <a:rPr sz="1400" b="0" i="0" u="none" strike="noStrike" spc="-40" dirty="0"/>
              <a:t>백만원 </a:t>
            </a:r>
            <a:r>
              <a:rPr sz="1400" b="0" i="0" u="none" strike="noStrike" spc="-40" dirty="0" err="1"/>
              <a:t>미만</a:t>
            </a:r>
            <a:r>
              <a:rPr lang="en-US" sz="1400" b="0" i="0" u="none" strike="noStrike" spc="-40" dirty="0"/>
              <a:t>, </a:t>
            </a:r>
            <a:r>
              <a:rPr sz="1400" b="0" i="0" u="none" strike="noStrike" spc="-40" dirty="0" err="1"/>
              <a:t>신규사업자</a:t>
            </a:r>
            <a:r>
              <a:rPr lang="en-US" sz="1400" b="0" i="0" u="none" strike="noStrike" spc="-40" dirty="0"/>
              <a:t>, </a:t>
            </a:r>
            <a:r>
              <a:rPr sz="1400" b="0" i="0" u="none" strike="noStrike" spc="-40" dirty="0" err="1"/>
              <a:t>연말정산</a:t>
            </a:r>
            <a:r>
              <a:rPr sz="1400" b="0" i="0" u="none" strike="noStrike" spc="-40" dirty="0"/>
              <a:t> </a:t>
            </a:r>
            <a:r>
              <a:rPr sz="1400" b="0" i="0" u="none" strike="noStrike" spc="-40" dirty="0" err="1"/>
              <a:t>사업소득만</a:t>
            </a:r>
            <a:r>
              <a:rPr sz="1400" b="0" i="0" u="none" strike="noStrike" spc="-40" dirty="0"/>
              <a:t> </a:t>
            </a:r>
            <a:r>
              <a:rPr sz="1400" b="0" i="0" u="none" strike="noStrike" spc="-40" dirty="0" err="1"/>
              <a:t>있는자</a:t>
            </a:r>
            <a:r>
              <a:rPr sz="1400" b="0" i="0" u="none" strike="noStrike" spc="-40" dirty="0"/>
              <a:t> 등</a:t>
            </a:r>
          </a:p>
          <a:p>
            <a:pPr marL="254000" indent="-254000" algn="just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4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 rot="5400013">
            <a:off x="6351071" y="6111436"/>
            <a:ext cx="383072" cy="1232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모서리가 둥근 직사각형 1"/>
          <p:cNvSpPr/>
          <p:nvPr/>
        </p:nvSpPr>
        <p:spPr>
          <a:xfrm>
            <a:off x="1381764" y="213493"/>
            <a:ext cx="8692134" cy="42193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1451727" y="3834776"/>
            <a:ext cx="10404475" cy="1665423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559123" y="5663300"/>
            <a:ext cx="10297079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여가관련 서비스 업종 </a:t>
            </a:r>
            <a:r>
              <a:rPr lang="ko-KR" altLang="en-US" sz="20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기준경비율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추계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신고 </a:t>
            </a:r>
            <a:r>
              <a:rPr lang="ko-KR" altLang="en-US" sz="2000" u="sng" dirty="0" smtClean="0">
                <a:solidFill>
                  <a:schemeClr val="accen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소득세 등 </a:t>
            </a:r>
            <a:r>
              <a:rPr lang="en-US" altLang="ko-KR" sz="2000" u="sng" dirty="0" smtClean="0">
                <a:solidFill>
                  <a:schemeClr val="accen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2000" u="sng" dirty="0" err="1" smtClean="0">
                <a:solidFill>
                  <a:schemeClr val="accen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백만원</a:t>
            </a:r>
            <a:r>
              <a:rPr lang="en-US" altLang="ko-KR" sz="2000" u="sng" dirty="0" smtClean="0">
                <a:solidFill>
                  <a:schemeClr val="accen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u="sng" dirty="0" smtClean="0">
                <a:solidFill>
                  <a:schemeClr val="accen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간편장부결과 </a:t>
            </a:r>
            <a:r>
              <a:rPr lang="en-US" altLang="ko-KR" sz="2000" u="sng" dirty="0" smtClean="0">
                <a:solidFill>
                  <a:schemeClr val="accen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r>
              <a:rPr lang="ko-KR" altLang="en-US" sz="2000" u="sng" dirty="0" smtClean="0">
                <a:solidFill>
                  <a:schemeClr val="accen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만원</a:t>
            </a:r>
            <a:endParaRPr lang="ko-KR" altLang="en-US" sz="2000" u="sng" dirty="0">
              <a:solidFill>
                <a:schemeClr val="accent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2" name="직선 화살표 연결선 11"/>
          <p:cNvCxnSpPr/>
          <p:nvPr/>
        </p:nvCxnSpPr>
        <p:spPr>
          <a:xfrm flipH="1">
            <a:off x="2324746" y="3471620"/>
            <a:ext cx="669003" cy="2156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124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3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/>
          <p:cNvGrpSpPr/>
          <p:nvPr/>
        </p:nvGrpSpPr>
        <p:grpSpPr>
          <a:xfrm>
            <a:off x="1649466" y="60874"/>
            <a:ext cx="9732935" cy="6135808"/>
            <a:chOff x="2370821" y="0"/>
            <a:chExt cx="7450357" cy="5764637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370821" y="0"/>
              <a:ext cx="7450357" cy="4673462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2406366" y="3640266"/>
              <a:ext cx="7379267" cy="2124371"/>
            </a:xfrm>
            <a:prstGeom prst="rect">
              <a:avLst/>
            </a:prstGeom>
          </p:spPr>
        </p:pic>
        <p:sp>
          <p:nvSpPr>
            <p:cNvPr id="17" name="직사각형 16"/>
            <p:cNvSpPr/>
            <p:nvPr/>
          </p:nvSpPr>
          <p:spPr>
            <a:xfrm>
              <a:off x="5205618" y="4881045"/>
              <a:ext cx="672962" cy="20188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6096000" y="4888500"/>
              <a:ext cx="672962" cy="20188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8184459" y="4895953"/>
              <a:ext cx="548722" cy="20188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9113352" y="4903408"/>
              <a:ext cx="600489" cy="21224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4910756" y="5759492"/>
            <a:ext cx="3210353" cy="4141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 dirty="0"/>
          </a:p>
        </p:txBody>
      </p:sp>
      <p:sp>
        <p:nvSpPr>
          <p:cNvPr id="23" name="오른쪽 화살표 22"/>
          <p:cNvSpPr/>
          <p:nvPr/>
        </p:nvSpPr>
        <p:spPr>
          <a:xfrm rot="5400013">
            <a:off x="5614573" y="5874437"/>
            <a:ext cx="383072" cy="1232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모서리가 둥근 직사각형 1"/>
          <p:cNvSpPr/>
          <p:nvPr/>
        </p:nvSpPr>
        <p:spPr>
          <a:xfrm>
            <a:off x="1760918" y="365088"/>
            <a:ext cx="1943177" cy="332335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957928" y="1656579"/>
            <a:ext cx="1746167" cy="3891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" grpId="0" animBg="1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>
          <a:xfrm>
            <a:off x="1773238" y="77788"/>
            <a:ext cx="3898900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/>
          <a:lstStyle/>
          <a:p>
            <a:pPr defTabSz="-45212860">
              <a:defRPr/>
            </a:pPr>
            <a:endParaRPr lang="ko-KR" altLang="en-US" sz="2401" b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7016" name="Rectangle 559"/>
          <p:cNvSpPr>
            <a:spLocks noChangeArrowheads="1"/>
          </p:cNvSpPr>
          <p:nvPr/>
        </p:nvSpPr>
        <p:spPr>
          <a:xfrm>
            <a:off x="8075614" y="6356351"/>
            <a:ext cx="2135187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-45199300" latinLnBrk="1">
              <a:spcBef>
                <a:spcPct val="20000"/>
              </a:spcBef>
              <a:buClr>
                <a:schemeClr val="accent2"/>
              </a:buClr>
              <a:buSzPct val="75000"/>
              <a:buFont typeface="Wingdings"/>
              <a:buChar char="q"/>
              <a:defRPr sz="3200">
                <a:solidFill>
                  <a:schemeClr val="tx1"/>
                </a:solidFill>
                <a:latin typeface="Corbel"/>
                <a:ea typeface="맑은 고딕"/>
              </a:defRPr>
            </a:lvl1pPr>
            <a:lvl2pPr marL="742950" indent="-285750" defTabSz="-45199300" latinLnBrk="1">
              <a:spcBef>
                <a:spcPct val="20000"/>
              </a:spcBef>
              <a:buClr>
                <a:srgbClr val="9BBB59"/>
              </a:buClr>
              <a:buSzPct val="70000"/>
              <a:buFont typeface="Wingdings 2"/>
              <a:buChar char=""/>
              <a:defRPr sz="2800">
                <a:solidFill>
                  <a:schemeClr val="tx1"/>
                </a:solidFill>
                <a:latin typeface="Corbel"/>
                <a:ea typeface="맑은 고딕"/>
              </a:defRPr>
            </a:lvl2pPr>
            <a:lvl3pPr marL="1143000" indent="-228600" defTabSz="-45199300" latinLnBrk="1">
              <a:spcBef>
                <a:spcPct val="20000"/>
              </a:spcBef>
              <a:buClr>
                <a:srgbClr val="8064A2"/>
              </a:buClr>
              <a:buSzPct val="70000"/>
              <a:buFont typeface="Wingdings 2"/>
              <a:buChar char=""/>
              <a:defRPr sz="2400">
                <a:solidFill>
                  <a:schemeClr val="tx1"/>
                </a:solidFill>
                <a:latin typeface="Corbel"/>
                <a:ea typeface="맑은 고딕"/>
              </a:defRPr>
            </a:lvl3pPr>
            <a:lvl4pPr marL="1600200" indent="-228600" defTabSz="-45199300" latinLnBrk="1">
              <a:spcBef>
                <a:spcPct val="20000"/>
              </a:spcBef>
              <a:buClr>
                <a:srgbClr val="4BACC6"/>
              </a:buClr>
              <a:buSzPct val="100000"/>
              <a:buFont typeface="Wingdings 2"/>
              <a:buChar char=""/>
              <a:defRPr sz="2000">
                <a:solidFill>
                  <a:schemeClr val="tx1"/>
                </a:solidFill>
                <a:latin typeface="Corbel"/>
                <a:ea typeface="맑은 고딕"/>
              </a:defRPr>
            </a:lvl4pPr>
            <a:lvl5pPr marL="2057400" indent="-228600" defTabSz="-45199300" latinLnBrk="1">
              <a:spcBef>
                <a:spcPct val="20000"/>
              </a:spcBef>
              <a:buClr>
                <a:srgbClr val="F79646"/>
              </a:buClr>
              <a:buSzPct val="100000"/>
              <a:buFont typeface="Wingdings 2"/>
              <a:buChar char="¡"/>
              <a:defRPr sz="2000">
                <a:solidFill>
                  <a:schemeClr val="tx1"/>
                </a:solidFill>
                <a:latin typeface="Corbel"/>
                <a:ea typeface="맑은 고딕"/>
              </a:defRPr>
            </a:lvl5pPr>
            <a:lvl6pPr marL="2514600" indent="-228600" defTabSz="-451993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buSzPct val="100000"/>
              <a:buFont typeface="Wingdings 2"/>
              <a:buChar char="¡"/>
              <a:defRPr sz="2000">
                <a:solidFill>
                  <a:schemeClr val="tx1"/>
                </a:solidFill>
                <a:latin typeface="Corbel"/>
                <a:ea typeface="맑은 고딕"/>
              </a:defRPr>
            </a:lvl6pPr>
            <a:lvl7pPr marL="2971800" indent="-228600" defTabSz="-451993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buSzPct val="100000"/>
              <a:buFont typeface="Wingdings 2"/>
              <a:buChar char="¡"/>
              <a:defRPr sz="2000">
                <a:solidFill>
                  <a:schemeClr val="tx1"/>
                </a:solidFill>
                <a:latin typeface="Corbel"/>
                <a:ea typeface="맑은 고딕"/>
              </a:defRPr>
            </a:lvl7pPr>
            <a:lvl8pPr marL="3429000" indent="-228600" defTabSz="-451993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buSzPct val="100000"/>
              <a:buFont typeface="Wingdings 2"/>
              <a:buChar char="¡"/>
              <a:defRPr sz="2000">
                <a:solidFill>
                  <a:schemeClr val="tx1"/>
                </a:solidFill>
                <a:latin typeface="Corbel"/>
                <a:ea typeface="맑은 고딕"/>
              </a:defRPr>
            </a:lvl8pPr>
            <a:lvl9pPr marL="3886200" indent="-228600" defTabSz="-451993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buSzPct val="100000"/>
              <a:buFont typeface="Wingdings 2"/>
              <a:buChar char="¡"/>
              <a:defRPr sz="2000">
                <a:solidFill>
                  <a:schemeClr val="tx1"/>
                </a:solidFill>
                <a:latin typeface="Corbel"/>
                <a:ea typeface="맑은 고딕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sz="1200">
              <a:solidFill>
                <a:srgbClr val="898989"/>
              </a:solidFill>
              <a:latin typeface="맑은 고딕"/>
              <a:ea typeface="굴림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2797" y="359348"/>
            <a:ext cx="493294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b="1"/>
              <a:t>간편 장부 서식 </a:t>
            </a:r>
            <a:r>
              <a:rPr lang="en-US" altLang="ko-KR" b="1"/>
              <a:t>(</a:t>
            </a:r>
            <a:r>
              <a:rPr lang="ko-KR" altLang="en-US"/>
              <a:t>국세청장 고시 </a:t>
            </a:r>
            <a:r>
              <a:rPr lang="en-US" altLang="ko-KR"/>
              <a:t>21.7.21)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82797" y="744556"/>
            <a:ext cx="5213203" cy="53912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0" y="941294"/>
            <a:ext cx="1792941" cy="333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ko-KR" altLang="en-US" sz="1600"/>
          </a:p>
        </p:txBody>
      </p:sp>
      <p:sp>
        <p:nvSpPr>
          <p:cNvPr id="16701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67019" name="오른쪽 화살표 167018"/>
          <p:cNvSpPr/>
          <p:nvPr/>
        </p:nvSpPr>
        <p:spPr>
          <a:xfrm rot="5400013">
            <a:off x="5614573" y="5874437"/>
            <a:ext cx="383072" cy="1232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모서리가 둥근 직사각형 1"/>
          <p:cNvSpPr/>
          <p:nvPr/>
        </p:nvSpPr>
        <p:spPr>
          <a:xfrm>
            <a:off x="999241" y="359348"/>
            <a:ext cx="4816500" cy="362647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67023" name="그림 167022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619682" y="650486"/>
            <a:ext cx="4740904" cy="5135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0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>
          <a:xfrm>
            <a:off x="2179638" y="5386039"/>
            <a:ext cx="12192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아래쪽 화살표 5"/>
          <p:cNvSpPr/>
          <p:nvPr/>
        </p:nvSpPr>
        <p:spPr>
          <a:xfrm>
            <a:off x="5087178" y="6425600"/>
            <a:ext cx="958789" cy="198438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8312212" y="4610823"/>
            <a:ext cx="256477" cy="359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ko-KR" altLang="en-US"/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97678" y="197987"/>
            <a:ext cx="8630883" cy="3407814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740912" y="3668381"/>
            <a:ext cx="4273389" cy="2254498"/>
          </a:xfrm>
          <a:prstGeom prst="rect">
            <a:avLst/>
          </a:prstGeom>
        </p:spPr>
      </p:pic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9638" y="6505240"/>
            <a:ext cx="7619999" cy="365125"/>
          </a:xfrm>
        </p:spPr>
        <p:txBody>
          <a:bodyPr/>
          <a:lstStyle/>
          <a:p>
            <a:pPr lvl="0">
              <a:defRPr/>
            </a:pP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2714" y="4017168"/>
            <a:ext cx="4105848" cy="2118640"/>
          </a:xfrm>
          <a:prstGeom prst="rect">
            <a:avLst/>
          </a:prstGeom>
        </p:spPr>
      </p:pic>
      <p:sp>
        <p:nvSpPr>
          <p:cNvPr id="4" name="타원 3"/>
          <p:cNvSpPr/>
          <p:nvPr/>
        </p:nvSpPr>
        <p:spPr>
          <a:xfrm>
            <a:off x="5316718" y="4289197"/>
            <a:ext cx="791851" cy="4713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2441543" y="2762054"/>
            <a:ext cx="1951348" cy="7145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4014061" y="3476596"/>
            <a:ext cx="1735810" cy="540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108569" y="6135808"/>
            <a:ext cx="169090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906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>
          <a:xfrm>
            <a:off x="1773238" y="77788"/>
            <a:ext cx="3898900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/>
          <a:lstStyle/>
          <a:p>
            <a:pPr defTabSz="-45212860">
              <a:defRPr/>
            </a:pPr>
            <a:endParaRPr lang="ko-KR" altLang="en-US" sz="2401" b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7016" name="Rectangle 559"/>
          <p:cNvSpPr>
            <a:spLocks noChangeArrowheads="1"/>
          </p:cNvSpPr>
          <p:nvPr/>
        </p:nvSpPr>
        <p:spPr>
          <a:xfrm>
            <a:off x="8075614" y="6356351"/>
            <a:ext cx="2135187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-45199300" latinLnBrk="1">
              <a:spcBef>
                <a:spcPct val="20000"/>
              </a:spcBef>
              <a:buClr>
                <a:schemeClr val="accent2"/>
              </a:buClr>
              <a:buSzPct val="75000"/>
              <a:buFont typeface="Wingdings"/>
              <a:buChar char="q"/>
              <a:defRPr sz="3200">
                <a:solidFill>
                  <a:schemeClr val="tx1"/>
                </a:solidFill>
                <a:latin typeface="Corbel"/>
                <a:ea typeface="맑은 고딕"/>
              </a:defRPr>
            </a:lvl1pPr>
            <a:lvl2pPr marL="742950" indent="-285750" defTabSz="-45199300" latinLnBrk="1">
              <a:spcBef>
                <a:spcPct val="20000"/>
              </a:spcBef>
              <a:buClr>
                <a:srgbClr val="9BBB59"/>
              </a:buClr>
              <a:buSzPct val="70000"/>
              <a:buFont typeface="Wingdings 2"/>
              <a:buChar char=""/>
              <a:defRPr sz="2800">
                <a:solidFill>
                  <a:schemeClr val="tx1"/>
                </a:solidFill>
                <a:latin typeface="Corbel"/>
                <a:ea typeface="맑은 고딕"/>
              </a:defRPr>
            </a:lvl2pPr>
            <a:lvl3pPr marL="1143000" indent="-228600" defTabSz="-45199300" latinLnBrk="1">
              <a:spcBef>
                <a:spcPct val="20000"/>
              </a:spcBef>
              <a:buClr>
                <a:srgbClr val="8064A2"/>
              </a:buClr>
              <a:buSzPct val="70000"/>
              <a:buFont typeface="Wingdings 2"/>
              <a:buChar char=""/>
              <a:defRPr sz="2400">
                <a:solidFill>
                  <a:schemeClr val="tx1"/>
                </a:solidFill>
                <a:latin typeface="Corbel"/>
                <a:ea typeface="맑은 고딕"/>
              </a:defRPr>
            </a:lvl3pPr>
            <a:lvl4pPr marL="1600200" indent="-228600" defTabSz="-45199300" latinLnBrk="1">
              <a:spcBef>
                <a:spcPct val="20000"/>
              </a:spcBef>
              <a:buClr>
                <a:srgbClr val="4BACC6"/>
              </a:buClr>
              <a:buSzPct val="100000"/>
              <a:buFont typeface="Wingdings 2"/>
              <a:buChar char=""/>
              <a:defRPr sz="2000">
                <a:solidFill>
                  <a:schemeClr val="tx1"/>
                </a:solidFill>
                <a:latin typeface="Corbel"/>
                <a:ea typeface="맑은 고딕"/>
              </a:defRPr>
            </a:lvl4pPr>
            <a:lvl5pPr marL="2057400" indent="-228600" defTabSz="-45199300" latinLnBrk="1">
              <a:spcBef>
                <a:spcPct val="20000"/>
              </a:spcBef>
              <a:buClr>
                <a:srgbClr val="F79646"/>
              </a:buClr>
              <a:buSzPct val="100000"/>
              <a:buFont typeface="Wingdings 2"/>
              <a:buChar char="¡"/>
              <a:defRPr sz="2000">
                <a:solidFill>
                  <a:schemeClr val="tx1"/>
                </a:solidFill>
                <a:latin typeface="Corbel"/>
                <a:ea typeface="맑은 고딕"/>
              </a:defRPr>
            </a:lvl5pPr>
            <a:lvl6pPr marL="2514600" indent="-228600" defTabSz="-451993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buSzPct val="100000"/>
              <a:buFont typeface="Wingdings 2"/>
              <a:buChar char="¡"/>
              <a:defRPr sz="2000">
                <a:solidFill>
                  <a:schemeClr val="tx1"/>
                </a:solidFill>
                <a:latin typeface="Corbel"/>
                <a:ea typeface="맑은 고딕"/>
              </a:defRPr>
            </a:lvl6pPr>
            <a:lvl7pPr marL="2971800" indent="-228600" defTabSz="-451993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buSzPct val="100000"/>
              <a:buFont typeface="Wingdings 2"/>
              <a:buChar char="¡"/>
              <a:defRPr sz="2000">
                <a:solidFill>
                  <a:schemeClr val="tx1"/>
                </a:solidFill>
                <a:latin typeface="Corbel"/>
                <a:ea typeface="맑은 고딕"/>
              </a:defRPr>
            </a:lvl7pPr>
            <a:lvl8pPr marL="3429000" indent="-228600" defTabSz="-451993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buSzPct val="100000"/>
              <a:buFont typeface="Wingdings 2"/>
              <a:buChar char="¡"/>
              <a:defRPr sz="2000">
                <a:solidFill>
                  <a:schemeClr val="tx1"/>
                </a:solidFill>
                <a:latin typeface="Corbel"/>
                <a:ea typeface="맑은 고딕"/>
              </a:defRPr>
            </a:lvl8pPr>
            <a:lvl9pPr marL="3886200" indent="-228600" defTabSz="-451993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buSzPct val="100000"/>
              <a:buFont typeface="Wingdings 2"/>
              <a:buChar char="¡"/>
              <a:defRPr sz="2000">
                <a:solidFill>
                  <a:schemeClr val="tx1"/>
                </a:solidFill>
                <a:latin typeface="Corbel"/>
                <a:ea typeface="맑은 고딕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sz="1200">
              <a:solidFill>
                <a:srgbClr val="898989"/>
              </a:solidFill>
              <a:latin typeface="맑은 고딕"/>
              <a:ea typeface="굴림"/>
              <a:cs typeface="Arial"/>
              <a:sym typeface="Arial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481753" y="1093991"/>
            <a:ext cx="3788231" cy="467650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21695" y="1093992"/>
            <a:ext cx="4560058" cy="46765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2797" y="359348"/>
            <a:ext cx="4307291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b="1" dirty="0"/>
              <a:t>간편 </a:t>
            </a:r>
            <a:r>
              <a:rPr lang="ko-KR" altLang="en-US" b="1" dirty="0" smtClean="0"/>
              <a:t>장부 소득금액 계산 </a:t>
            </a:r>
            <a:r>
              <a:rPr lang="ko-KR" altLang="en-US" b="1" dirty="0"/>
              <a:t>서식</a:t>
            </a:r>
          </a:p>
        </p:txBody>
      </p:sp>
      <p:sp>
        <p:nvSpPr>
          <p:cNvPr id="1670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67018" name="오른쪽 화살표 167017"/>
          <p:cNvSpPr/>
          <p:nvPr/>
        </p:nvSpPr>
        <p:spPr>
          <a:xfrm rot="5400013">
            <a:off x="5614573" y="5874437"/>
            <a:ext cx="383072" cy="1232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882796" y="359348"/>
            <a:ext cx="4307291" cy="3435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0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524000" y="779958"/>
            <a:ext cx="8467898" cy="32198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415636"/>
            <a:ext cx="3405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소득공제 중 인적공제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82189" y="4064923"/>
            <a:ext cx="8467898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400" b="1" dirty="0"/>
              <a:t>소득금액 </a:t>
            </a:r>
            <a:r>
              <a:rPr lang="en-US" altLang="ko-KR" sz="1400" b="1" dirty="0"/>
              <a:t>100</a:t>
            </a:r>
            <a:r>
              <a:rPr lang="ko-KR" altLang="en-US" sz="1400" b="1" dirty="0" err="1"/>
              <a:t>만원이하</a:t>
            </a:r>
            <a:endParaRPr lang="ko-KR" altLang="en-US" sz="1400" b="1" dirty="0"/>
          </a:p>
          <a:p>
            <a:pPr>
              <a:defRPr/>
            </a:pPr>
            <a:r>
              <a:rPr lang="ko-KR" altLang="en-US" sz="1400" dirty="0"/>
              <a:t>이때 소득금액은 종합소득</a:t>
            </a:r>
            <a:r>
              <a:rPr lang="en-US" altLang="ko-KR" sz="1400" dirty="0"/>
              <a:t>(</a:t>
            </a:r>
            <a:r>
              <a:rPr lang="ko-KR" altLang="en-US" sz="1400" dirty="0"/>
              <a:t>이자</a:t>
            </a:r>
            <a:r>
              <a:rPr lang="en-US" altLang="ko-KR" sz="1400" dirty="0"/>
              <a:t>. </a:t>
            </a:r>
            <a:r>
              <a:rPr lang="ko-KR" altLang="en-US" sz="1400" dirty="0"/>
              <a:t>배당</a:t>
            </a:r>
            <a:r>
              <a:rPr lang="en-US" altLang="ko-KR" sz="1400" dirty="0"/>
              <a:t>. </a:t>
            </a:r>
            <a:r>
              <a:rPr lang="ko-KR" altLang="en-US" sz="1400" dirty="0"/>
              <a:t>부동산임대</a:t>
            </a:r>
            <a:r>
              <a:rPr lang="en-US" altLang="ko-KR" sz="1400" dirty="0"/>
              <a:t>. </a:t>
            </a:r>
            <a:r>
              <a:rPr lang="ko-KR" altLang="en-US" sz="1400" dirty="0"/>
              <a:t>사업소득</a:t>
            </a:r>
            <a:r>
              <a:rPr lang="en-US" altLang="ko-KR" sz="1400" dirty="0"/>
              <a:t>. </a:t>
            </a:r>
            <a:r>
              <a:rPr lang="ko-KR" altLang="en-US" sz="1400" dirty="0"/>
              <a:t>근로소득</a:t>
            </a:r>
            <a:r>
              <a:rPr lang="en-US" altLang="ko-KR" sz="1400" dirty="0"/>
              <a:t>. </a:t>
            </a:r>
            <a:r>
              <a:rPr lang="ko-KR" altLang="en-US" sz="1400" dirty="0"/>
              <a:t>연금소득</a:t>
            </a:r>
            <a:r>
              <a:rPr lang="en-US" altLang="ko-KR" sz="1400" dirty="0"/>
              <a:t>. </a:t>
            </a:r>
            <a:r>
              <a:rPr lang="ko-KR" altLang="en-US" sz="1400" dirty="0"/>
              <a:t>기타소득</a:t>
            </a:r>
            <a:r>
              <a:rPr lang="en-US" altLang="ko-KR" sz="1400" dirty="0"/>
              <a:t>) </a:t>
            </a:r>
            <a:r>
              <a:rPr lang="ko-KR" altLang="en-US" sz="1400" dirty="0"/>
              <a:t>퇴직소득</a:t>
            </a:r>
            <a:r>
              <a:rPr lang="en-US" altLang="ko-KR" sz="1400" dirty="0"/>
              <a:t>. </a:t>
            </a:r>
            <a:r>
              <a:rPr lang="ko-KR" altLang="en-US" sz="1400" dirty="0"/>
              <a:t>양도소득의 합계액으로서 필요경비를 공제한 소득금액을 말하며</a:t>
            </a:r>
            <a:r>
              <a:rPr lang="en-US" altLang="ko-KR" sz="1400" dirty="0"/>
              <a:t>, </a:t>
            </a:r>
            <a:r>
              <a:rPr lang="ko-KR" altLang="en-US" sz="1400" dirty="0"/>
              <a:t>비과세소득</a:t>
            </a:r>
            <a:r>
              <a:rPr lang="en-US" altLang="ko-KR" sz="1400" dirty="0"/>
              <a:t>, </a:t>
            </a:r>
            <a:r>
              <a:rPr lang="ko-KR" altLang="en-US" sz="1400" dirty="0"/>
              <a:t>분리과세소득</a:t>
            </a:r>
            <a:r>
              <a:rPr lang="en-US" altLang="ko-KR" sz="1400" dirty="0"/>
              <a:t>, </a:t>
            </a:r>
            <a:r>
              <a:rPr lang="ko-KR" altLang="en-US" sz="1400" dirty="0"/>
              <a:t>농업소득</a:t>
            </a:r>
            <a:r>
              <a:rPr lang="en-US" altLang="ko-KR" sz="1400" dirty="0"/>
              <a:t>, </a:t>
            </a:r>
            <a:r>
              <a:rPr lang="ko-KR" altLang="en-US" sz="1400" dirty="0"/>
              <a:t>주택임대소득</a:t>
            </a:r>
            <a:r>
              <a:rPr lang="en-US" altLang="ko-KR" sz="1400" dirty="0"/>
              <a:t>(1</a:t>
            </a:r>
            <a:r>
              <a:rPr lang="ko-KR" altLang="en-US" sz="1400" dirty="0"/>
              <a:t>가구</a:t>
            </a:r>
            <a:r>
              <a:rPr lang="en-US" altLang="ko-KR" sz="1400" dirty="0"/>
              <a:t>1</a:t>
            </a:r>
            <a:r>
              <a:rPr lang="ko-KR" altLang="en-US" sz="1400" dirty="0" err="1"/>
              <a:t>주택자</a:t>
            </a:r>
            <a:r>
              <a:rPr lang="ko-KR" altLang="en-US" sz="1400" dirty="0"/>
              <a:t> 및 </a:t>
            </a:r>
            <a:r>
              <a:rPr lang="en-US" altLang="ko-KR" sz="1400" dirty="0"/>
              <a:t>2000</a:t>
            </a:r>
            <a:r>
              <a:rPr lang="ko-KR" altLang="en-US" sz="1400" dirty="0"/>
              <a:t>만원 이하의 주택임대수입</a:t>
            </a:r>
            <a:r>
              <a:rPr lang="en-US" altLang="ko-KR" sz="1400" dirty="0"/>
              <a:t>), </a:t>
            </a:r>
            <a:r>
              <a:rPr lang="ko-KR" altLang="en-US" sz="1400" dirty="0"/>
              <a:t>분리과세에 해당하는 연금소득과 금융소득종합과세 대상이 아닌 </a:t>
            </a:r>
            <a:r>
              <a:rPr lang="en-US" altLang="ko-KR" sz="1400" dirty="0"/>
              <a:t>2000</a:t>
            </a:r>
            <a:r>
              <a:rPr lang="ko-KR" altLang="en-US" sz="1400" dirty="0"/>
              <a:t>만원 이하의 이자와 배당소득</a:t>
            </a:r>
            <a:r>
              <a:rPr lang="en-US" altLang="ko-KR" sz="1400" dirty="0"/>
              <a:t>, </a:t>
            </a:r>
            <a:r>
              <a:rPr lang="ko-KR" altLang="en-US" sz="1400" dirty="0"/>
              <a:t>일용근로소득</a:t>
            </a:r>
            <a:r>
              <a:rPr lang="en-US" altLang="ko-KR" sz="1400" dirty="0"/>
              <a:t>, 300</a:t>
            </a:r>
            <a:r>
              <a:rPr lang="ko-KR" altLang="en-US" sz="1400" dirty="0"/>
              <a:t>만원 이하의 기타소득은 제외</a:t>
            </a:r>
            <a:r>
              <a:rPr lang="en-US" altLang="ko-KR" sz="1400" dirty="0"/>
              <a:t>. </a:t>
            </a:r>
            <a:r>
              <a:rPr lang="ko-KR" altLang="en-US" sz="1400" u="sng" dirty="0"/>
              <a:t>근로소득만 있는 기본공제 대상자의 경우 </a:t>
            </a:r>
            <a:r>
              <a:rPr lang="ko-KR" altLang="en-US" sz="1400" u="sng" dirty="0" err="1"/>
              <a:t>총급여로</a:t>
            </a:r>
            <a:r>
              <a:rPr lang="ko-KR" altLang="en-US" sz="1400" dirty="0"/>
              <a:t> </a:t>
            </a:r>
            <a:r>
              <a:rPr lang="en-US" altLang="ko-KR" sz="1400" u="sng" dirty="0"/>
              <a:t>500</a:t>
            </a:r>
            <a:r>
              <a:rPr lang="ko-KR" altLang="en-US" sz="1400" u="sng" dirty="0" err="1"/>
              <a:t>만원이하</a:t>
            </a:r>
            <a:r>
              <a:rPr lang="ko-KR" altLang="en-US" sz="1400" u="sng" dirty="0"/>
              <a:t> 제외</a:t>
            </a:r>
            <a:endParaRPr lang="ko-KR" altLang="en-US" dirty="0"/>
          </a:p>
        </p:txBody>
      </p:sp>
      <p:sp>
        <p:nvSpPr>
          <p:cNvPr id="2" name="타원 1"/>
          <p:cNvSpPr/>
          <p:nvPr/>
        </p:nvSpPr>
        <p:spPr>
          <a:xfrm>
            <a:off x="4214949" y="1593670"/>
            <a:ext cx="4502331" cy="9840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2360023" y="2448052"/>
            <a:ext cx="1706880" cy="64349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60023" y="1837509"/>
            <a:ext cx="11146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000"/>
              <a:t>생계를 같이하는 </a:t>
            </a:r>
          </a:p>
        </p:txBody>
      </p:sp>
      <p:sp>
        <p:nvSpPr>
          <p:cNvPr id="14" name="타원 13"/>
          <p:cNvSpPr/>
          <p:nvPr/>
        </p:nvSpPr>
        <p:spPr>
          <a:xfrm>
            <a:off x="3056708" y="5120639"/>
            <a:ext cx="5660572" cy="3292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 dirty="0"/>
          </a:p>
        </p:txBody>
      </p:sp>
      <p:sp>
        <p:nvSpPr>
          <p:cNvPr id="16" name="오른쪽 화살표 15"/>
          <p:cNvSpPr/>
          <p:nvPr/>
        </p:nvSpPr>
        <p:spPr>
          <a:xfrm rot="5400013">
            <a:off x="5444889" y="5510811"/>
            <a:ext cx="383072" cy="1232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1524000" y="415636"/>
            <a:ext cx="2369270" cy="364322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1582189" y="4064923"/>
            <a:ext cx="8467898" cy="138499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9972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67867" y="321970"/>
            <a:ext cx="10176266" cy="113280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886156" y="1716344"/>
            <a:ext cx="2419688" cy="418205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006832" y="1757799"/>
            <a:ext cx="3587147" cy="425826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669568" y="1556971"/>
            <a:ext cx="3478343" cy="46965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953589" y="3770267"/>
            <a:ext cx="1358537" cy="11952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500"/>
          </a:p>
        </p:txBody>
      </p:sp>
      <p:sp>
        <p:nvSpPr>
          <p:cNvPr id="30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세무</a:t>
            </a:r>
            <a:r>
              <a:rPr lang="en-US" altLang="ko-KR"/>
              <a:t>TV </a:t>
            </a:r>
            <a:r>
              <a:rPr lang="ko-KR" altLang="en-US"/>
              <a:t>동영상 촬영 및 편집에 감사드립니다</a:t>
            </a:r>
            <a:r>
              <a:rPr lang="en-US" altLang="ko-KR"/>
              <a:t>.</a:t>
            </a:r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394847" y="346695"/>
            <a:ext cx="9756093" cy="5958855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704814" y="3770267"/>
            <a:ext cx="2107769" cy="1933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284203" y="759417"/>
            <a:ext cx="358010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/>
              <a:t>로그인 하지 안고 시청 가능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565329" y="1348353"/>
            <a:ext cx="1487837" cy="258821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3053166" y="746179"/>
            <a:ext cx="898902" cy="3825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2" animBg="1"/>
      <p:bldP spid="14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264415" y="1856820"/>
            <a:ext cx="98650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buClrTx/>
              <a:buFontTx/>
              <a:buNone/>
              <a:defRPr/>
            </a:pPr>
            <a:r>
              <a:rPr lang="ko-KR" altLang="en-US" sz="2400">
                <a:solidFill>
                  <a:srgbClr val="00B050"/>
                </a:solidFill>
                <a:latin typeface="HY헤드라인M"/>
                <a:ea typeface="HY헤드라인M"/>
              </a:rPr>
              <a:t>이 자료는 근로 또는 연금소득이 있으면서  타 소득이 있는 경우  </a:t>
            </a:r>
            <a:r>
              <a:rPr lang="en-US" altLang="ko-KR" sz="2400">
                <a:solidFill>
                  <a:srgbClr val="00B050"/>
                </a:solidFill>
                <a:latin typeface="HY헤드라인M"/>
                <a:ea typeface="HY헤드라인M"/>
              </a:rPr>
              <a:t>5</a:t>
            </a:r>
            <a:r>
              <a:rPr lang="ko-KR" altLang="en-US" sz="2400">
                <a:solidFill>
                  <a:srgbClr val="00B050"/>
                </a:solidFill>
                <a:latin typeface="HY헤드라인M"/>
                <a:ea typeface="HY헤드라인M"/>
              </a:rPr>
              <a:t>월 종합소득세 확정신고서 작성에 도움을 주기 위해 </a:t>
            </a:r>
            <a:r>
              <a:rPr lang="en-US" altLang="ko-KR" sz="2400">
                <a:solidFill>
                  <a:srgbClr val="00B050"/>
                </a:solidFill>
                <a:latin typeface="HY헤드라인M"/>
                <a:ea typeface="HY헤드라인M"/>
              </a:rPr>
              <a:t>“</a:t>
            </a:r>
            <a:r>
              <a:rPr lang="ko-KR" altLang="en-US" sz="2400">
                <a:solidFill>
                  <a:srgbClr val="00B050"/>
                </a:solidFill>
                <a:latin typeface="HY헤드라인M"/>
                <a:ea typeface="HY헤드라인M"/>
              </a:rPr>
              <a:t>국세청 보도자료와 국세청 홈텍스에서 직접 신고서를 작성하는 등 </a:t>
            </a:r>
            <a:r>
              <a:rPr lang="ko-KR" altLang="en-US" sz="2400" u="sng">
                <a:solidFill>
                  <a:srgbClr val="00B050"/>
                </a:solidFill>
                <a:latin typeface="HY헤드라인M"/>
                <a:ea typeface="HY헤드라인M"/>
              </a:rPr>
              <a:t>실무사례 위주로 만들어진 강의용 자료로서 다소 오류가 있을 수 있습니다</a:t>
            </a:r>
            <a:r>
              <a:rPr lang="en-US" altLang="ko-KR" sz="2400" u="sng">
                <a:solidFill>
                  <a:srgbClr val="00B050"/>
                </a:solidFill>
                <a:latin typeface="HY헤드라인M"/>
                <a:ea typeface="HY헤드라인M"/>
              </a:rPr>
              <a:t>.</a:t>
            </a:r>
            <a:r>
              <a:rPr lang="ko-KR" altLang="en-US" sz="2400" u="sng">
                <a:solidFill>
                  <a:srgbClr val="00B050"/>
                </a:solidFill>
                <a:latin typeface="HY헤드라인M"/>
                <a:ea typeface="HY헤드라인M"/>
              </a:rPr>
              <a:t> 특히 규모가 있는 사업소득자 분께서는 </a:t>
            </a:r>
            <a:r>
              <a:rPr lang="ko-KR" altLang="en-US" sz="2400">
                <a:solidFill>
                  <a:srgbClr val="00B050"/>
                </a:solidFill>
                <a:latin typeface="HY헤드라인M"/>
                <a:ea typeface="HY헤드라인M"/>
              </a:rPr>
              <a:t>세무사의 도움을 받아 소득세 확정신고서를 작성하시기 바랍니다</a:t>
            </a:r>
            <a:r>
              <a:rPr lang="en-US" altLang="ko-KR" sz="2400">
                <a:solidFill>
                  <a:srgbClr val="00B050"/>
                </a:solidFill>
                <a:latin typeface="HY헤드라인M"/>
                <a:ea typeface="HY헤드라인M"/>
              </a:rPr>
              <a:t>.</a:t>
            </a:r>
            <a:r>
              <a:rPr lang="ko-KR" altLang="en-US" sz="2400">
                <a:solidFill>
                  <a:srgbClr val="00B050"/>
                </a:solidFill>
                <a:latin typeface="HY헤드라인M"/>
                <a:ea typeface="HY헤드라인M"/>
              </a:rPr>
              <a:t> </a:t>
            </a:r>
          </a:p>
          <a:p>
            <a:pPr algn="ctr" latinLnBrk="0">
              <a:lnSpc>
                <a:spcPct val="150000"/>
              </a:lnSpc>
              <a:buClrTx/>
              <a:buFontTx/>
              <a:buNone/>
              <a:defRPr/>
            </a:pPr>
            <a:r>
              <a:rPr lang="ko-KR" altLang="en-US" sz="2400">
                <a:solidFill>
                  <a:srgbClr val="00B050"/>
                </a:solidFill>
                <a:latin typeface="HY헤드라인M"/>
                <a:ea typeface="HY헤드라인M"/>
              </a:rPr>
              <a:t>국세동우회 자원봉사단</a:t>
            </a:r>
            <a:endParaRPr lang="en-US" altLang="ko-KR" sz="2400">
              <a:solidFill>
                <a:srgbClr val="00B050"/>
              </a:solidFill>
              <a:latin typeface="HY헤드라인M"/>
              <a:ea typeface="HY헤드라인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1740" y="770243"/>
            <a:ext cx="7909802" cy="774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431" b="1"/>
              <a:t>감사합니다</a:t>
            </a:r>
            <a:r>
              <a:rPr lang="en-US" altLang="ko-KR" sz="4431" b="1"/>
              <a:t>.</a:t>
            </a:r>
            <a:endParaRPr lang="ko-KR" altLang="en-US" sz="4431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05593" y="266007"/>
            <a:ext cx="4399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28" name="오른쪽 화살표 27"/>
          <p:cNvSpPr/>
          <p:nvPr/>
        </p:nvSpPr>
        <p:spPr>
          <a:xfrm rot="5400013">
            <a:off x="6453690" y="5984742"/>
            <a:ext cx="383072" cy="1232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64388" y="683235"/>
            <a:ext cx="10629737" cy="915717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49271" y="1855468"/>
            <a:ext cx="10644854" cy="4443450"/>
          </a:xfrm>
          <a:prstGeom prst="rect">
            <a:avLst/>
          </a:prstGeom>
        </p:spPr>
      </p:pic>
      <p:sp>
        <p:nvSpPr>
          <p:cNvPr id="31" name="TextBox 1"/>
          <p:cNvSpPr txBox="1"/>
          <p:nvPr/>
        </p:nvSpPr>
        <p:spPr>
          <a:xfrm>
            <a:off x="1494852" y="1448152"/>
            <a:ext cx="2044931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400" dirty="0"/>
              <a:t>개인별</a:t>
            </a:r>
            <a:r>
              <a:rPr lang="en-US" altLang="ko-KR" sz="1400" dirty="0"/>
              <a:t>(</a:t>
            </a:r>
            <a:r>
              <a:rPr lang="ko-KR" altLang="en-US" sz="1400" dirty="0" err="1"/>
              <a:t>부부합산아님</a:t>
            </a:r>
            <a:r>
              <a:rPr lang="en-US" altLang="ko-KR" sz="1400" dirty="0"/>
              <a:t>)</a:t>
            </a:r>
            <a:r>
              <a:rPr lang="ko-KR" altLang="en-US" sz="1400" dirty="0"/>
              <a:t> </a:t>
            </a:r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/>
              <a:t>2</a:t>
            </a:r>
            <a:r>
              <a:rPr lang="ko-KR" altLang="en-US" sz="1400" dirty="0" err="1"/>
              <a:t>천만원</a:t>
            </a:r>
            <a:r>
              <a:rPr lang="ko-KR" altLang="en-US" sz="1400" dirty="0"/>
              <a:t> 초과 종합과세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13055" y="902311"/>
            <a:ext cx="1200978" cy="264174"/>
          </a:xfrm>
          <a:prstGeom prst="rect">
            <a:avLst/>
          </a:prstGeom>
        </p:spPr>
        <p:style>
          <a:lnRef idx="2">
            <a:schemeClr val="accent2">
              <a:shade val="2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200"/>
              <a:t>음식점 운영 등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441014" y="3694892"/>
            <a:ext cx="1573695" cy="265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ko-KR" altLang="en-US" sz="1200"/>
          </a:p>
        </p:txBody>
      </p:sp>
      <p:sp>
        <p:nvSpPr>
          <p:cNvPr id="34" name="TextBox 12"/>
          <p:cNvSpPr txBox="1"/>
          <p:nvPr/>
        </p:nvSpPr>
        <p:spPr>
          <a:xfrm>
            <a:off x="8016188" y="208851"/>
            <a:ext cx="1963978" cy="297526"/>
          </a:xfrm>
          <a:prstGeom prst="rect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400"/>
              <a:t>총수입금액 </a:t>
            </a:r>
            <a:r>
              <a:rPr lang="en-US" altLang="ko-KR" sz="1400"/>
              <a:t>- </a:t>
            </a:r>
            <a:r>
              <a:rPr lang="ko-KR" altLang="en-US" sz="1400"/>
              <a:t>필요경비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118364" y="1775810"/>
            <a:ext cx="2443371" cy="1367416"/>
          </a:xfrm>
          <a:prstGeom prst="rect">
            <a:avLst/>
          </a:prstGeom>
        </p:spPr>
        <p:style>
          <a:lnRef idx="2">
            <a:schemeClr val="accent2">
              <a:shade val="2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200" dirty="0" err="1"/>
              <a:t>강연료</a:t>
            </a:r>
            <a:r>
              <a:rPr lang="ko-KR" altLang="en-US" sz="1200" dirty="0"/>
              <a:t> </a:t>
            </a:r>
            <a:r>
              <a:rPr lang="en-US" altLang="ko-KR" sz="1200" dirty="0"/>
              <a:t>2</a:t>
            </a:r>
            <a:r>
              <a:rPr lang="ko-KR" altLang="en-US" sz="1200" dirty="0" err="1"/>
              <a:t>백만원</a:t>
            </a:r>
            <a:r>
              <a:rPr lang="ko-KR" altLang="en-US" sz="1200" dirty="0"/>
              <a:t> </a:t>
            </a:r>
            <a:br>
              <a:rPr lang="ko-KR" altLang="en-US" sz="1200" dirty="0"/>
            </a:br>
            <a:r>
              <a:rPr lang="ko-KR" altLang="en-US" sz="1200" dirty="0"/>
              <a:t>필요경비 </a:t>
            </a:r>
            <a:r>
              <a:rPr lang="en-US" altLang="ko-KR" sz="1200" dirty="0"/>
              <a:t>60%</a:t>
            </a:r>
            <a:endParaRPr lang="ko-KR" altLang="en-US" sz="1200" dirty="0"/>
          </a:p>
          <a:p>
            <a:pPr>
              <a:defRPr/>
            </a:pPr>
            <a:r>
              <a:rPr lang="ko-KR" altLang="en-US" sz="1200" dirty="0"/>
              <a:t/>
            </a:r>
            <a:br>
              <a:rPr lang="ko-KR" altLang="en-US" sz="1200" dirty="0"/>
            </a:br>
            <a:r>
              <a:rPr lang="ko-KR" altLang="en-US" sz="1200" dirty="0"/>
              <a:t>기타소득금액 </a:t>
            </a:r>
            <a:r>
              <a:rPr lang="en-US" altLang="ko-KR" sz="1200" dirty="0"/>
              <a:t>80</a:t>
            </a:r>
            <a:r>
              <a:rPr lang="ko-KR" altLang="en-US" sz="1200" dirty="0"/>
              <a:t>만원</a:t>
            </a:r>
            <a:r>
              <a:rPr lang="en-US" altLang="ko-KR" sz="1200" dirty="0"/>
              <a:t>(</a:t>
            </a:r>
            <a:r>
              <a:rPr lang="ko-KR" altLang="en-US" sz="1200" dirty="0"/>
              <a:t>선택적 </a:t>
            </a:r>
            <a:r>
              <a:rPr lang="ko-KR" altLang="en-US" sz="1200" dirty="0" err="1"/>
              <a:t>좋합합산신고가능</a:t>
            </a:r>
            <a:r>
              <a:rPr lang="en-US" altLang="ko-KR" sz="1200" dirty="0"/>
              <a:t>)</a:t>
            </a:r>
            <a:r>
              <a:rPr lang="ko-KR" altLang="en-US" sz="1200" dirty="0"/>
              <a:t/>
            </a:r>
            <a:br>
              <a:rPr lang="ko-KR" altLang="en-US" sz="1200" dirty="0"/>
            </a:br>
            <a:r>
              <a:rPr lang="ko-KR" altLang="en-US" sz="1200" dirty="0"/>
              <a:t/>
            </a:r>
            <a:br>
              <a:rPr lang="ko-KR" altLang="en-US" sz="1200" dirty="0"/>
            </a:br>
            <a:r>
              <a:rPr lang="ko-KR" altLang="en-US" sz="1200" dirty="0"/>
              <a:t>원천징수 </a:t>
            </a:r>
            <a:r>
              <a:rPr lang="en-US" altLang="ko-KR" sz="1200" dirty="0"/>
              <a:t>20%</a:t>
            </a:r>
            <a:r>
              <a:rPr lang="ko-KR" altLang="en-US" sz="1200" dirty="0"/>
              <a:t> </a:t>
            </a:r>
            <a:r>
              <a:rPr lang="en-US" altLang="ko-KR" sz="1200" dirty="0"/>
              <a:t>16</a:t>
            </a:r>
            <a:r>
              <a:rPr lang="ko-KR" altLang="en-US" sz="1200" dirty="0"/>
              <a:t>만원</a:t>
            </a:r>
            <a:r>
              <a:rPr lang="en-US" altLang="ko-KR" sz="1200" dirty="0"/>
              <a:t>(16</a:t>
            </a:r>
            <a:r>
              <a:rPr lang="ko-KR" altLang="en-US" sz="1200" dirty="0"/>
              <a:t>천원</a:t>
            </a:r>
            <a:r>
              <a:rPr lang="en-US" altLang="ko-KR" sz="1200" dirty="0"/>
              <a:t>)</a:t>
            </a:r>
          </a:p>
        </p:txBody>
      </p:sp>
      <p:sp>
        <p:nvSpPr>
          <p:cNvPr id="36" name="TextBox 1"/>
          <p:cNvSpPr txBox="1"/>
          <p:nvPr/>
        </p:nvSpPr>
        <p:spPr>
          <a:xfrm>
            <a:off x="9662699" y="824676"/>
            <a:ext cx="1545104" cy="2627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000" dirty="0"/>
              <a:t>3</a:t>
            </a:r>
            <a:r>
              <a:rPr lang="ko-KR" altLang="en-US" sz="1000" dirty="0" err="1"/>
              <a:t>백만원초과</a:t>
            </a:r>
            <a:r>
              <a:rPr lang="ko-KR" altLang="en-US" sz="1000" dirty="0"/>
              <a:t> 종합과</a:t>
            </a:r>
            <a:r>
              <a:rPr lang="ko-KR" altLang="en-US" sz="1100" dirty="0"/>
              <a:t>세</a:t>
            </a:r>
          </a:p>
        </p:txBody>
      </p:sp>
      <p:pic>
        <p:nvPicPr>
          <p:cNvPr id="37" name="그림 3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197620" y="3316536"/>
            <a:ext cx="3515435" cy="303412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31999" y="252826"/>
            <a:ext cx="6595027" cy="392969"/>
          </a:xfrm>
          <a:prstGeom prst="rect">
            <a:avLst/>
          </a:prstGeom>
        </p:spPr>
        <p:style>
          <a:lnRef idx="2">
            <a:schemeClr val="accent2">
              <a:shade val="2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/>
              <a:t>종합소득으로 합산 </a:t>
            </a:r>
            <a:r>
              <a:rPr lang="en-US" altLang="ko-KR" sz="2000"/>
              <a:t>5</a:t>
            </a:r>
            <a:r>
              <a:rPr lang="ko-KR" altLang="en-US" sz="2000"/>
              <a:t>개소득  및 소득 세액 계산 흐름도</a:t>
            </a:r>
          </a:p>
        </p:txBody>
      </p:sp>
      <p:sp>
        <p:nvSpPr>
          <p:cNvPr id="39" name="TextBox 1"/>
          <p:cNvSpPr txBox="1"/>
          <p:nvPr/>
        </p:nvSpPr>
        <p:spPr>
          <a:xfrm>
            <a:off x="7418548" y="3143226"/>
            <a:ext cx="2044932" cy="72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400" dirty="0" err="1"/>
              <a:t>인적공제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ko-KR" altLang="en-US" sz="1400" dirty="0" err="1"/>
              <a:t>연말정산시</a:t>
            </a:r>
            <a:r>
              <a:rPr lang="ko-KR" altLang="en-US" sz="1400" dirty="0"/>
              <a:t> </a:t>
            </a:r>
            <a:r>
              <a:rPr lang="ko-KR" altLang="en-US" sz="1400" dirty="0" err="1"/>
              <a:t>누락된경우</a:t>
            </a:r>
            <a:r>
              <a:rPr lang="ko-KR" altLang="en-US" sz="1400" dirty="0"/>
              <a:t> 확정신고 공제가능</a:t>
            </a:r>
          </a:p>
        </p:txBody>
      </p:sp>
      <p:sp>
        <p:nvSpPr>
          <p:cNvPr id="2" name="모서리가 둥근 직사각형 1"/>
          <p:cNvSpPr/>
          <p:nvPr/>
        </p:nvSpPr>
        <p:spPr>
          <a:xfrm>
            <a:off x="1494852" y="1491979"/>
            <a:ext cx="2044931" cy="4793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9662699" y="824676"/>
            <a:ext cx="1545104" cy="2627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479010" y="1855468"/>
            <a:ext cx="3537178" cy="46927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662699" y="4077193"/>
            <a:ext cx="1666562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기부금세액공제</a:t>
            </a:r>
            <a:endParaRPr lang="ko-KR" alt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39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타원 10"/>
          <p:cNvSpPr/>
          <p:nvPr/>
        </p:nvSpPr>
        <p:spPr>
          <a:xfrm>
            <a:off x="1959872" y="4169258"/>
            <a:ext cx="3354456" cy="5590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521807" y="434837"/>
            <a:ext cx="4864084" cy="430074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521807" y="5082035"/>
            <a:ext cx="8831666" cy="1723770"/>
          </a:xfrm>
          <a:prstGeom prst="rect">
            <a:avLst/>
          </a:prstGeom>
        </p:spPr>
      </p:pic>
      <p:sp>
        <p:nvSpPr>
          <p:cNvPr id="17" name="타원 16"/>
          <p:cNvSpPr/>
          <p:nvPr/>
        </p:nvSpPr>
        <p:spPr>
          <a:xfrm>
            <a:off x="1638921" y="390318"/>
            <a:ext cx="2722907" cy="3105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아래쪽 화살표 12"/>
          <p:cNvSpPr/>
          <p:nvPr/>
        </p:nvSpPr>
        <p:spPr>
          <a:xfrm>
            <a:off x="4806222" y="5826689"/>
            <a:ext cx="792088" cy="312654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20" name="그룹 19"/>
          <p:cNvGrpSpPr/>
          <p:nvPr/>
        </p:nvGrpSpPr>
        <p:grpSpPr>
          <a:xfrm>
            <a:off x="6385892" y="235575"/>
            <a:ext cx="4835854" cy="5068600"/>
            <a:chOff x="7354198" y="925759"/>
            <a:chExt cx="4177263" cy="5068600"/>
          </a:xfrm>
        </p:grpSpPr>
        <p:pic>
          <p:nvPicPr>
            <p:cNvPr id="21" name="그림 20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7354198" y="925759"/>
              <a:ext cx="4177263" cy="5068600"/>
            </a:xfrm>
            <a:prstGeom prst="rect">
              <a:avLst/>
            </a:prstGeom>
          </p:spPr>
        </p:pic>
        <p:sp>
          <p:nvSpPr>
            <p:cNvPr id="22" name="직사각형 21"/>
            <p:cNvSpPr/>
            <p:nvPr/>
          </p:nvSpPr>
          <p:spPr>
            <a:xfrm>
              <a:off x="7550632" y="1011511"/>
              <a:ext cx="2650436" cy="6315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7592046" y="3082164"/>
              <a:ext cx="3685763" cy="6004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7478159" y="5442706"/>
              <a:ext cx="3975653" cy="3105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0510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4747793" y="597793"/>
            <a:ext cx="3327965" cy="4379019"/>
            <a:chOff x="4747793" y="597793"/>
            <a:chExt cx="3327965" cy="4782383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4747793" y="597793"/>
              <a:ext cx="3327965" cy="4782383"/>
            </a:xfrm>
            <a:prstGeom prst="rect">
              <a:avLst/>
            </a:prstGeom>
          </p:spPr>
        </p:pic>
        <p:sp>
          <p:nvSpPr>
            <p:cNvPr id="15" name="직사각형 14"/>
            <p:cNvSpPr/>
            <p:nvPr/>
          </p:nvSpPr>
          <p:spPr>
            <a:xfrm>
              <a:off x="5904465" y="3383280"/>
              <a:ext cx="383070" cy="45720"/>
            </a:xfrm>
            <a:prstGeom prst="rect">
              <a:avLst/>
            </a:prstGeom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256162" y="603515"/>
            <a:ext cx="3467718" cy="5168254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8152140" y="607121"/>
            <a:ext cx="3366898" cy="4454069"/>
          </a:xfrm>
          <a:prstGeom prst="rect">
            <a:avLst/>
          </a:prstGeom>
        </p:spPr>
      </p:pic>
      <p:sp>
        <p:nvSpPr>
          <p:cNvPr id="13" name="타원 12"/>
          <p:cNvSpPr/>
          <p:nvPr/>
        </p:nvSpPr>
        <p:spPr>
          <a:xfrm>
            <a:off x="7229682" y="690562"/>
            <a:ext cx="859320" cy="11285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5666340" y="2492030"/>
            <a:ext cx="1366630" cy="16772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6172318" y="4478734"/>
            <a:ext cx="1459810" cy="693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9524196" y="4613061"/>
            <a:ext cx="1459810" cy="693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 rot="5400013">
            <a:off x="5614573" y="5874437"/>
            <a:ext cx="383072" cy="1232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256162" y="245097"/>
            <a:ext cx="681959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간편한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간편인증</a:t>
            </a:r>
            <a:r>
              <a:rPr lang="en-US" altLang="ko-KR" dirty="0" smtClean="0"/>
              <a:t>” </a:t>
            </a:r>
            <a:r>
              <a:rPr lang="ko-KR" altLang="en-US" dirty="0" smtClean="0"/>
              <a:t>이용을 손쉽게 종합소득세 신고서 작성 하기</a:t>
            </a:r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1256162" y="216816"/>
            <a:ext cx="6819596" cy="3809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505254" y="5402437"/>
            <a:ext cx="601378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스마트폰</a:t>
            </a:r>
            <a:r>
              <a:rPr lang="ko-KR" altLang="en-US" dirty="0" smtClean="0"/>
              <a:t> 이용</a:t>
            </a:r>
            <a:r>
              <a:rPr lang="en-US" altLang="ko-KR" dirty="0" smtClean="0"/>
              <a:t>“</a:t>
            </a:r>
            <a:r>
              <a:rPr lang="ko-KR" altLang="en-US" dirty="0" err="1" smtClean="0"/>
              <a:t>손택스</a:t>
            </a:r>
            <a:r>
              <a:rPr lang="en-US" altLang="ko-KR" dirty="0" smtClean="0"/>
              <a:t>”</a:t>
            </a:r>
            <a:r>
              <a:rPr lang="ko-KR" altLang="en-US" dirty="0" smtClean="0"/>
              <a:t>에서도 신고와 세금납부 가능</a:t>
            </a:r>
            <a:endParaRPr lang="ko-KR" altLang="en-US" dirty="0"/>
          </a:p>
        </p:txBody>
      </p:sp>
      <p:sp>
        <p:nvSpPr>
          <p:cNvPr id="20" name="타원 19"/>
          <p:cNvSpPr/>
          <p:nvPr/>
        </p:nvSpPr>
        <p:spPr>
          <a:xfrm>
            <a:off x="7229682" y="3729458"/>
            <a:ext cx="846076" cy="693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4822236" y="3785065"/>
            <a:ext cx="846076" cy="693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9" grpId="0" animBg="1"/>
      <p:bldP spid="5" grpId="0" animBg="1"/>
      <p:bldP spid="20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 rot="5400013">
            <a:off x="5614573" y="5874437"/>
            <a:ext cx="383072" cy="1232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625" y="123363"/>
            <a:ext cx="9316750" cy="6611273"/>
          </a:xfrm>
          <a:prstGeom prst="rect">
            <a:avLst/>
          </a:prstGeom>
        </p:spPr>
      </p:pic>
      <p:sp>
        <p:nvSpPr>
          <p:cNvPr id="9" name="타원 8"/>
          <p:cNvSpPr/>
          <p:nvPr/>
        </p:nvSpPr>
        <p:spPr>
          <a:xfrm>
            <a:off x="4337130" y="4633994"/>
            <a:ext cx="1234911" cy="7608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8292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 rot="5400013">
            <a:off x="5591655" y="6241979"/>
            <a:ext cx="383072" cy="12320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1" y="180521"/>
            <a:ext cx="12098438" cy="6320412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3176833" y="2801144"/>
            <a:ext cx="1234911" cy="6693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46781" y="2441542"/>
            <a:ext cx="2611578" cy="6693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8625526" y="1772239"/>
            <a:ext cx="1234911" cy="6693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10096108" y="1772238"/>
            <a:ext cx="1809946" cy="6693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4308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줄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줄기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Microsoft JhengHei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Microsoft JhengHei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줄기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878</Words>
  <Application>Microsoft Office PowerPoint</Application>
  <PresentationFormat>와이드스크린</PresentationFormat>
  <Paragraphs>162</Paragraphs>
  <Slides>44</Slides>
  <Notes>40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57" baseType="lpstr">
      <vt:lpstr>HY견고딕</vt:lpstr>
      <vt:lpstr>HY중고딕</vt:lpstr>
      <vt:lpstr>HY헤드라인M</vt:lpstr>
      <vt:lpstr>굴림</vt:lpstr>
      <vt:lpstr>맑은 고딕</vt:lpstr>
      <vt:lpstr>한양신명조</vt:lpstr>
      <vt:lpstr>한컴 윤고딕 240</vt:lpstr>
      <vt:lpstr>함초롬바탕</vt:lpstr>
      <vt:lpstr>Arial</vt:lpstr>
      <vt:lpstr>Calibri</vt:lpstr>
      <vt:lpstr>Century Gothic</vt:lpstr>
      <vt:lpstr>Wingdings 3</vt:lpstr>
      <vt:lpstr>줄기</vt:lpstr>
      <vt:lpstr>&lt;연금 OR 근로 &gt; 소득 + 다른 소득  5월 종합소득세 확정신고서 작성강좌         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&lt;근로 QR 연금소득&gt; + 사업소득  간평장부로 소득금액 죽이기         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428</cp:revision>
  <dcterms:created xsi:type="dcterms:W3CDTF">2022-04-18T12:38:29Z</dcterms:created>
  <dcterms:modified xsi:type="dcterms:W3CDTF">2022-05-08T20:27:48Z</dcterms:modified>
  <cp:version/>
</cp:coreProperties>
</file>